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90" r:id="rId3"/>
    <p:sldId id="257" r:id="rId4"/>
    <p:sldId id="259" r:id="rId5"/>
    <p:sldId id="272" r:id="rId6"/>
    <p:sldId id="291" r:id="rId7"/>
    <p:sldId id="258" r:id="rId8"/>
    <p:sldId id="260" r:id="rId9"/>
    <p:sldId id="261" r:id="rId10"/>
    <p:sldId id="262" r:id="rId11"/>
    <p:sldId id="265" r:id="rId12"/>
    <p:sldId id="266" r:id="rId13"/>
    <p:sldId id="263" r:id="rId14"/>
    <p:sldId id="264" r:id="rId15"/>
    <p:sldId id="277" r:id="rId16"/>
    <p:sldId id="273" r:id="rId17"/>
    <p:sldId id="274" r:id="rId18"/>
    <p:sldId id="275" r:id="rId19"/>
    <p:sldId id="276" r:id="rId20"/>
    <p:sldId id="278" r:id="rId21"/>
    <p:sldId id="279" r:id="rId22"/>
    <p:sldId id="280" r:id="rId23"/>
    <p:sldId id="281" r:id="rId24"/>
    <p:sldId id="282" r:id="rId25"/>
    <p:sldId id="283" r:id="rId26"/>
    <p:sldId id="284" r:id="rId27"/>
    <p:sldId id="267" r:id="rId28"/>
    <p:sldId id="268" r:id="rId29"/>
    <p:sldId id="287" r:id="rId30"/>
    <p:sldId id="288" r:id="rId31"/>
    <p:sldId id="289" r:id="rId32"/>
    <p:sldId id="269" r:id="rId33"/>
    <p:sldId id="292" r:id="rId34"/>
    <p:sldId id="285" r:id="rId35"/>
    <p:sldId id="270" r:id="rId36"/>
    <p:sldId id="286" r:id="rId37"/>
    <p:sldId id="271"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Nunito" panose="020B0604020202020204" charset="0"/>
      <p:regular r:id="rId44"/>
      <p:bold r:id="rId45"/>
      <p:italic r:id="rId46"/>
      <p:boldItalic r:id="rId47"/>
    </p:embeddedFont>
    <p:embeddedFont>
      <p:font typeface="Tahoma" panose="020B0604030504040204" pitchFamily="3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51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23a4def9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23a4def9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23a4def90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23a4def90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23a4def9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23a4def90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23a4def9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23a4def9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990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075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501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80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8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23a4def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223a4def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0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398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091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631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393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75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36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3a4def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3a4def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718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23a4def9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23a4def9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23a4def90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23a4def90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23a4def90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23a4def90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48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23a4def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223a4def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23a4def90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23a4def90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920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23a4def90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23a4def90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415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23a4def90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23a4def9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23a4def90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23a4def9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538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23a4def90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23a4def9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063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23a4def90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23a4def90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23a4def90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23a4def90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200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23a4def90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223a4def90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23a4def9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23a4def9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23a4def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23a4def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738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23a4def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23a4def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3378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23a4def9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23a4def9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23a4def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23a4def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23a4def90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23a4def90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hyperlink" Target="http://refhub.elsevier.com/S2352-9148(21)00180-5/sref26" TargetMode="External"/><Relationship Id="rId13" Type="http://schemas.openxmlformats.org/officeDocument/2006/relationships/hyperlink" Target="https://scholar.google.com/scholar_lookup?journal=BioMed+Research+International&amp;title=Classification+of+diabetes+using+photoplethysmogram+(PPG)+waveform+analysis:+logistic+regression+modeling&amp;author=Y.+K.+Qawqzeh&amp;author=A.+S.+Bajahzar&amp;author=M.+Jemmali&amp;author=M.+M.+Otoom&amp;author=A.+Thaljaoui&amp;volume=2020&amp;publication_year=2020&amp;pages=6&amp;doi=10.1155/2020/3764653&amp;" TargetMode="External"/><Relationship Id="rId3" Type="http://schemas.openxmlformats.org/officeDocument/2006/relationships/hyperlink" Target="https://www.kaggle.com/code/arkalodh/diabetes-prediction-easy/data" TargetMode="External"/><Relationship Id="rId7" Type="http://schemas.openxmlformats.org/officeDocument/2006/relationships/hyperlink" Target="https://pubmed.ncbi.nlm.nih.gov/32615980/" TargetMode="External"/><Relationship Id="rId12" Type="http://schemas.openxmlformats.org/officeDocument/2006/relationships/hyperlink" Target="https://doi.org/10.1155%2F2020%2F3764653"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online.stat.psu.edu/stat462/node/207/" TargetMode="External"/><Relationship Id="rId11" Type="http://schemas.openxmlformats.org/officeDocument/2006/relationships/hyperlink" Target="https://pubmed.ncbi.nlm.nih.gov/32851065" TargetMode="External"/><Relationship Id="rId5" Type="http://schemas.openxmlformats.org/officeDocument/2006/relationships/hyperlink" Target="https://www.educba.com/svm-algorithm/" TargetMode="External"/><Relationship Id="rId10" Type="http://schemas.openxmlformats.org/officeDocument/2006/relationships/hyperlink" Target="https://www.ncbi.nlm.nih.gov/pmc/articles/PMC7439205/" TargetMode="External"/><Relationship Id="rId4" Type="http://schemas.openxmlformats.org/officeDocument/2006/relationships/hyperlink" Target="https://www.kaggle.com/datasets/johnsmith88/heart-disease-dataset" TargetMode="External"/><Relationship Id="rId9" Type="http://schemas.openxmlformats.org/officeDocument/2006/relationships/hyperlink" Target="http://refhub.elsevier.com/S2352-9148(21)00180-5/sref18"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scholar.google.com/scholar?q=Pethunachiyar+G.+A.+Classification+of+diabetes+patients+using+kernel+based+support+vector+machines+Proceeding+of+the+2020+International+Conference+on+Computer+Communication+and+Informatics+(ICCCI)+January+2020+Coimbatore,+India+IEEE+1+4+" TargetMode="External"/><Relationship Id="rId7" Type="http://schemas.openxmlformats.org/officeDocument/2006/relationships/hyperlink" Target="https://scholar.google.com/scholar?q=Mohapatra+S.+K.+Swain+J.+K.+Mohanty+M.+N.+Detection+of+diabetes+using+multilayer+perceptron+Proceeding+of+the+International+Conference+on+Intelligent+Computing+and+Applications+December+2019+Ghaziabad,+India+Springer+109+116+10.1007/978-981-13-2182-5_11+2-s2.0-85053052876+"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doi.org/10.1007%2F978-981-13-2182-5_11" TargetMode="External"/><Relationship Id="rId5" Type="http://schemas.openxmlformats.org/officeDocument/2006/relationships/hyperlink" Target="https://scholar.google.com/scholar_lookup?journal=Annals+of+Emerging+Technologies+in+Computing&amp;title=A+diabetic+disease+prediction+model+based+on+classification+algorithms&amp;author=R.+Ahuja&amp;author=S.+C.+Sharma&amp;author=M.+Ali&amp;volume=3&amp;issue=3&amp;publication_year=2019&amp;pages=44-52&amp;doi=10.33166/aetic.2019.03.005&amp;" TargetMode="External"/><Relationship Id="rId4" Type="http://schemas.openxmlformats.org/officeDocument/2006/relationships/hyperlink" Target="https://doi.org/10.33166%2Faetic.2019.03.005"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554550" y="515007"/>
            <a:ext cx="7763700" cy="397291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3600" u="sng" dirty="0">
                <a:solidFill>
                  <a:srgbClr val="FF9900"/>
                </a:solidFill>
                <a:latin typeface="Times New Roman" panose="02020603050405020304" pitchFamily="18" charset="0"/>
                <a:cs typeface="Times New Roman" panose="02020603050405020304" pitchFamily="18" charset="0"/>
              </a:rPr>
              <a:t>General Disease Prediction System</a:t>
            </a:r>
            <a:endParaRPr sz="3600" u="sng" dirty="0">
              <a:solidFill>
                <a:srgbClr val="FF9900"/>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GB" sz="2000" dirty="0">
                <a:solidFill>
                  <a:schemeClr val="dk2"/>
                </a:solidFill>
                <a:latin typeface="Times New Roman" panose="02020603050405020304" pitchFamily="18" charset="0"/>
                <a:cs typeface="Times New Roman" panose="02020603050405020304" pitchFamily="18" charset="0"/>
              </a:rPr>
              <a:t>Cochin University of Science and Technology</a:t>
            </a:r>
            <a:endParaRPr sz="2000" dirty="0">
              <a:solidFill>
                <a:schemeClr val="dk2"/>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GB" sz="1800" dirty="0">
                <a:solidFill>
                  <a:schemeClr val="dk2"/>
                </a:solidFill>
                <a:latin typeface="Times New Roman" panose="02020603050405020304" pitchFamily="18" charset="0"/>
                <a:cs typeface="Times New Roman" panose="02020603050405020304" pitchFamily="18" charset="0"/>
              </a:rPr>
              <a:t>By Guide: Dr. Rafidha Rehiman </a:t>
            </a:r>
            <a:r>
              <a:rPr lang="en-GB" sz="1800" dirty="0" smtClean="0">
                <a:solidFill>
                  <a:schemeClr val="dk2"/>
                </a:solidFill>
                <a:latin typeface="Times New Roman" panose="02020603050405020304" pitchFamily="18" charset="0"/>
                <a:cs typeface="Times New Roman" panose="02020603050405020304" pitchFamily="18" charset="0"/>
              </a:rPr>
              <a:t>KA, Asst. </a:t>
            </a:r>
            <a:r>
              <a:rPr lang="en-GB" sz="1800" dirty="0" err="1" smtClean="0">
                <a:solidFill>
                  <a:schemeClr val="dk2"/>
                </a:solidFill>
                <a:latin typeface="Times New Roman" panose="02020603050405020304" pitchFamily="18" charset="0"/>
                <a:cs typeface="Times New Roman" panose="02020603050405020304" pitchFamily="18" charset="0"/>
              </a:rPr>
              <a:t>Prof.</a:t>
            </a:r>
            <a:r>
              <a:rPr lang="en-GB" sz="1800" dirty="0" smtClean="0">
                <a:solidFill>
                  <a:schemeClr val="dk2"/>
                </a:solidFill>
                <a:latin typeface="Times New Roman" panose="02020603050405020304" pitchFamily="18" charset="0"/>
                <a:cs typeface="Times New Roman" panose="02020603050405020304" pitchFamily="18" charset="0"/>
              </a:rPr>
              <a:t> DCA </a:t>
            </a:r>
            <a:endParaRPr sz="1800" dirty="0">
              <a:solidFill>
                <a:schemeClr val="dk2"/>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2077" dirty="0">
              <a:solidFill>
                <a:schemeClr val="dk2"/>
              </a:solidFill>
            </a:endParaRPr>
          </a:p>
          <a:p>
            <a:pPr marL="5029200" lvl="0" indent="0" algn="just" rtl="0">
              <a:spcBef>
                <a:spcPts val="0"/>
              </a:spcBef>
              <a:spcAft>
                <a:spcPts val="0"/>
              </a:spcAft>
              <a:buNone/>
            </a:pPr>
            <a:r>
              <a:rPr lang="en-GB" sz="1600" dirty="0">
                <a:solidFill>
                  <a:schemeClr val="dk2"/>
                </a:solidFill>
                <a:latin typeface="Times New Roman" panose="02020603050405020304" pitchFamily="18" charset="0"/>
                <a:cs typeface="Times New Roman" panose="02020603050405020304" pitchFamily="18" charset="0"/>
              </a:rPr>
              <a:t>Raj Kishore Yadav</a:t>
            </a:r>
            <a:endParaRPr sz="1600" dirty="0">
              <a:solidFill>
                <a:schemeClr val="dk2"/>
              </a:solidFill>
              <a:latin typeface="Times New Roman" panose="02020603050405020304" pitchFamily="18" charset="0"/>
              <a:cs typeface="Times New Roman" panose="02020603050405020304" pitchFamily="18" charset="0"/>
            </a:endParaRPr>
          </a:p>
          <a:p>
            <a:pPr marL="5029200" lvl="0" indent="0" algn="just" rtl="0">
              <a:spcBef>
                <a:spcPts val="0"/>
              </a:spcBef>
              <a:spcAft>
                <a:spcPts val="0"/>
              </a:spcAft>
              <a:buNone/>
            </a:pPr>
            <a:r>
              <a:rPr lang="en-GB" sz="1600" dirty="0" err="1">
                <a:solidFill>
                  <a:schemeClr val="dk2"/>
                </a:solidFill>
                <a:latin typeface="Times New Roman" panose="02020603050405020304" pitchFamily="18" charset="0"/>
                <a:cs typeface="Times New Roman" panose="02020603050405020304" pitchFamily="18" charset="0"/>
              </a:rPr>
              <a:t>Sitanshu</a:t>
            </a:r>
            <a:r>
              <a:rPr lang="en-GB" sz="1600" dirty="0">
                <a:solidFill>
                  <a:schemeClr val="dk2"/>
                </a:solidFill>
                <a:latin typeface="Times New Roman" panose="02020603050405020304" pitchFamily="18" charset="0"/>
                <a:cs typeface="Times New Roman" panose="02020603050405020304" pitchFamily="18" charset="0"/>
              </a:rPr>
              <a:t> </a:t>
            </a:r>
            <a:r>
              <a:rPr lang="en-GB" sz="1600" dirty="0" err="1">
                <a:solidFill>
                  <a:schemeClr val="dk2"/>
                </a:solidFill>
                <a:latin typeface="Times New Roman" panose="02020603050405020304" pitchFamily="18" charset="0"/>
                <a:cs typeface="Times New Roman" panose="02020603050405020304" pitchFamily="18" charset="0"/>
              </a:rPr>
              <a:t>Shekhar</a:t>
            </a:r>
            <a:endParaRPr sz="1600" dirty="0">
              <a:solidFill>
                <a:schemeClr val="dk2"/>
              </a:solidFill>
              <a:latin typeface="Times New Roman" panose="02020603050405020304" pitchFamily="18" charset="0"/>
              <a:cs typeface="Times New Roman" panose="02020603050405020304" pitchFamily="18" charset="0"/>
            </a:endParaRPr>
          </a:p>
          <a:p>
            <a:pPr marL="5029200" lvl="0" indent="0" algn="just" rtl="0">
              <a:spcBef>
                <a:spcPts val="0"/>
              </a:spcBef>
              <a:spcAft>
                <a:spcPts val="0"/>
              </a:spcAft>
              <a:buNone/>
            </a:pPr>
            <a:r>
              <a:rPr lang="en-GB" sz="1600" dirty="0">
                <a:solidFill>
                  <a:schemeClr val="dk2"/>
                </a:solidFill>
                <a:latin typeface="Times New Roman" panose="02020603050405020304" pitchFamily="18" charset="0"/>
                <a:cs typeface="Times New Roman" panose="02020603050405020304" pitchFamily="18" charset="0"/>
              </a:rPr>
              <a:t>Kumar </a:t>
            </a:r>
            <a:r>
              <a:rPr lang="en-GB" sz="1600" dirty="0" err="1">
                <a:solidFill>
                  <a:schemeClr val="dk2"/>
                </a:solidFill>
                <a:latin typeface="Times New Roman" panose="02020603050405020304" pitchFamily="18" charset="0"/>
                <a:cs typeface="Times New Roman" panose="02020603050405020304" pitchFamily="18" charset="0"/>
              </a:rPr>
              <a:t>Shubham</a:t>
            </a:r>
            <a:endParaRPr sz="1600" dirty="0">
              <a:solidFill>
                <a:schemeClr val="dk2"/>
              </a:solidFill>
              <a:latin typeface="Times New Roman" panose="02020603050405020304" pitchFamily="18" charset="0"/>
              <a:cs typeface="Times New Roman" panose="02020603050405020304" pitchFamily="18" charset="0"/>
            </a:endParaRPr>
          </a:p>
          <a:p>
            <a:pPr marL="5029200" lvl="0" indent="0" algn="just" rtl="0">
              <a:spcBef>
                <a:spcPts val="0"/>
              </a:spcBef>
              <a:spcAft>
                <a:spcPts val="0"/>
              </a:spcAft>
              <a:buNone/>
            </a:pPr>
            <a:r>
              <a:rPr lang="en-GB" sz="1600" dirty="0">
                <a:solidFill>
                  <a:schemeClr val="dk2"/>
                </a:solidFill>
                <a:latin typeface="Times New Roman" panose="02020603050405020304" pitchFamily="18" charset="0"/>
                <a:cs typeface="Times New Roman" panose="02020603050405020304" pitchFamily="18" charset="0"/>
              </a:rPr>
              <a:t>Saurabh Kumar</a:t>
            </a:r>
            <a:endParaRPr sz="1600" dirty="0">
              <a:solidFill>
                <a:schemeClr val="dk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txBox="1">
            <a:spLocks noGrp="1"/>
          </p:cNvSpPr>
          <p:nvPr>
            <p:ph type="ctrTitle"/>
          </p:nvPr>
        </p:nvSpPr>
        <p:spPr>
          <a:xfrm>
            <a:off x="1780925" y="545276"/>
            <a:ext cx="5361300" cy="699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dirty="0">
                <a:solidFill>
                  <a:srgbClr val="FF9900"/>
                </a:solidFill>
                <a:latin typeface="Times New Roman" panose="02020603050405020304" pitchFamily="18" charset="0"/>
                <a:cs typeface="Times New Roman" panose="02020603050405020304" pitchFamily="18" charset="0"/>
              </a:rPr>
              <a:t>Proposed Solution</a:t>
            </a:r>
            <a:endParaRPr u="sng" dirty="0">
              <a:solidFill>
                <a:srgbClr val="FF9900"/>
              </a:solidFill>
              <a:latin typeface="Times New Roman" panose="02020603050405020304" pitchFamily="18" charset="0"/>
              <a:cs typeface="Times New Roman" panose="02020603050405020304" pitchFamily="18" charset="0"/>
            </a:endParaRPr>
          </a:p>
        </p:txBody>
      </p:sp>
      <p:sp>
        <p:nvSpPr>
          <p:cNvPr id="164" name="Google Shape;164;p19"/>
          <p:cNvSpPr txBox="1">
            <a:spLocks noGrp="1"/>
          </p:cNvSpPr>
          <p:nvPr>
            <p:ph type="subTitle" idx="1"/>
          </p:nvPr>
        </p:nvSpPr>
        <p:spPr>
          <a:xfrm>
            <a:off x="1261241" y="1566324"/>
            <a:ext cx="6582409" cy="2732407"/>
          </a:xfrm>
          <a:prstGeom prst="rect">
            <a:avLst/>
          </a:prstGeom>
        </p:spPr>
        <p:txBody>
          <a:bodyPr spcFirstLastPara="1" wrap="square" lIns="91425" tIns="91425" rIns="91425" bIns="91425" anchor="t" anchorCtr="0">
            <a:normAutofit/>
          </a:bodyPr>
          <a:lstStyle/>
          <a:p>
            <a:pPr marL="285750" lvl="0" indent="-285750" algn="just" rtl="0">
              <a:spcBef>
                <a:spcPts val="0"/>
              </a:spcBef>
              <a:spcAft>
                <a:spcPts val="0"/>
              </a:spcAft>
              <a:buFont typeface="Wingdings" panose="05000000000000000000" pitchFamily="2" charset="2"/>
              <a:buChar char="Ø"/>
            </a:pPr>
            <a:r>
              <a:rPr lang="en-GB" sz="1500" dirty="0">
                <a:solidFill>
                  <a:schemeClr val="tx2">
                    <a:lumMod val="10000"/>
                  </a:schemeClr>
                </a:solidFill>
                <a:latin typeface="Times New Roman"/>
                <a:ea typeface="Times New Roman"/>
                <a:cs typeface="Times New Roman"/>
                <a:sym typeface="Times New Roman"/>
              </a:rPr>
              <a:t>Concerning to the problem stated above we are going to implement support vector machine or SVM and logistic regression that predicts the seriousness of selected disease as per the input entered by the user. </a:t>
            </a:r>
            <a:endParaRPr lang="en-GB" sz="1500" dirty="0" smtClean="0">
              <a:solidFill>
                <a:schemeClr val="tx2">
                  <a:lumMod val="10000"/>
                </a:schemeClr>
              </a:solidFill>
              <a:latin typeface="Times New Roman"/>
              <a:ea typeface="Times New Roman"/>
              <a:cs typeface="Times New Roman"/>
              <a:sym typeface="Times New Roman"/>
            </a:endParaRPr>
          </a:p>
          <a:p>
            <a:pPr marL="0" lvl="0" indent="0" algn="just" rtl="0">
              <a:spcBef>
                <a:spcPts val="0"/>
              </a:spcBef>
              <a:spcAft>
                <a:spcPts val="0"/>
              </a:spcAft>
            </a:pPr>
            <a:endParaRPr lang="en-GB" sz="1500" dirty="0">
              <a:solidFill>
                <a:schemeClr val="tx2">
                  <a:lumMod val="10000"/>
                </a:schemeClr>
              </a:solidFill>
              <a:latin typeface="Times New Roman"/>
              <a:ea typeface="Times New Roman"/>
              <a:cs typeface="Times New Roman"/>
              <a:sym typeface="Times New Roman"/>
            </a:endParaRPr>
          </a:p>
          <a:p>
            <a:pPr marL="285750" lvl="0" indent="-285750" algn="just" rtl="0">
              <a:spcBef>
                <a:spcPts val="0"/>
              </a:spcBef>
              <a:spcAft>
                <a:spcPts val="0"/>
              </a:spcAft>
              <a:buFont typeface="Wingdings" panose="05000000000000000000" pitchFamily="2" charset="2"/>
              <a:buChar char="Ø"/>
            </a:pPr>
            <a:r>
              <a:rPr lang="en-GB" sz="1500" dirty="0" smtClean="0">
                <a:solidFill>
                  <a:schemeClr val="tx2">
                    <a:lumMod val="10000"/>
                  </a:schemeClr>
                </a:solidFill>
                <a:latin typeface="Times New Roman"/>
                <a:ea typeface="Times New Roman"/>
                <a:cs typeface="Times New Roman"/>
                <a:sym typeface="Times New Roman"/>
              </a:rPr>
              <a:t>Besides </a:t>
            </a:r>
            <a:r>
              <a:rPr lang="en-GB" sz="1500" dirty="0">
                <a:solidFill>
                  <a:schemeClr val="tx2">
                    <a:lumMod val="10000"/>
                  </a:schemeClr>
                </a:solidFill>
                <a:latin typeface="Times New Roman"/>
                <a:ea typeface="Times New Roman"/>
                <a:cs typeface="Times New Roman"/>
                <a:sym typeface="Times New Roman"/>
              </a:rPr>
              <a:t>this we aim to design and develop a user friendly and efficient web application based disease prediction System.</a:t>
            </a:r>
            <a:endParaRPr sz="1500" dirty="0">
              <a:solidFill>
                <a:schemeClr val="tx2">
                  <a:lumMod val="10000"/>
                </a:schemeClr>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ctrTitle"/>
          </p:nvPr>
        </p:nvSpPr>
        <p:spPr>
          <a:xfrm>
            <a:off x="1891350" y="320375"/>
            <a:ext cx="5361300" cy="4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sz="3200" u="sng" dirty="0">
                <a:solidFill>
                  <a:srgbClr val="FF9900"/>
                </a:solidFill>
                <a:latin typeface="Times New Roman" panose="02020603050405020304" pitchFamily="18" charset="0"/>
                <a:cs typeface="Times New Roman" panose="02020603050405020304" pitchFamily="18" charset="0"/>
              </a:rPr>
              <a:t>Dataset</a:t>
            </a:r>
            <a:endParaRPr sz="3200" u="sng" dirty="0">
              <a:solidFill>
                <a:srgbClr val="FF9900"/>
              </a:solidFill>
              <a:latin typeface="Times New Roman" panose="02020603050405020304" pitchFamily="18" charset="0"/>
              <a:cs typeface="Times New Roman" panose="02020603050405020304" pitchFamily="18" charset="0"/>
            </a:endParaRPr>
          </a:p>
        </p:txBody>
      </p:sp>
      <p:sp>
        <p:nvSpPr>
          <p:cNvPr id="182" name="Google Shape;182;p22"/>
          <p:cNvSpPr txBox="1">
            <a:spLocks noGrp="1"/>
          </p:cNvSpPr>
          <p:nvPr>
            <p:ph type="subTitle" idx="1"/>
          </p:nvPr>
        </p:nvSpPr>
        <p:spPr>
          <a:xfrm>
            <a:off x="1891350" y="766475"/>
            <a:ext cx="7356900" cy="40551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sz="2600" b="1" u="sng" dirty="0" smtClean="0">
                <a:solidFill>
                  <a:schemeClr val="tx2">
                    <a:lumMod val="10000"/>
                  </a:schemeClr>
                </a:solidFill>
                <a:latin typeface="Times New Roman"/>
                <a:ea typeface="Times New Roman"/>
                <a:cs typeface="Times New Roman"/>
                <a:sym typeface="Times New Roman"/>
              </a:rPr>
              <a:t>Heart </a:t>
            </a:r>
            <a:r>
              <a:rPr lang="en-GB" sz="2600" b="1" u="sng" dirty="0">
                <a:solidFill>
                  <a:schemeClr val="tx2">
                    <a:lumMod val="10000"/>
                  </a:schemeClr>
                </a:solidFill>
                <a:latin typeface="Times New Roman"/>
                <a:ea typeface="Times New Roman"/>
                <a:cs typeface="Times New Roman"/>
                <a:sym typeface="Times New Roman"/>
              </a:rPr>
              <a:t>Disease </a:t>
            </a:r>
            <a:r>
              <a:rPr lang="en-GB" sz="2600" b="1" u="sng" dirty="0" smtClean="0">
                <a:solidFill>
                  <a:schemeClr val="tx2">
                    <a:lumMod val="10000"/>
                  </a:schemeClr>
                </a:solidFill>
                <a:latin typeface="Times New Roman"/>
                <a:ea typeface="Times New Roman"/>
                <a:cs typeface="Times New Roman"/>
                <a:sym typeface="Times New Roman"/>
              </a:rPr>
              <a:t>Dataset</a:t>
            </a:r>
            <a:r>
              <a:rPr lang="en-GB" sz="2600" b="1" dirty="0" smtClean="0">
                <a:solidFill>
                  <a:schemeClr val="tx2">
                    <a:lumMod val="10000"/>
                  </a:schemeClr>
                </a:solidFill>
                <a:latin typeface="Times New Roman"/>
                <a:ea typeface="Times New Roman"/>
                <a:cs typeface="Times New Roman"/>
                <a:sym typeface="Times New Roman"/>
              </a:rPr>
              <a:t>    =&gt;   305 records</a:t>
            </a:r>
            <a:r>
              <a:rPr lang="en-GB" sz="2600" dirty="0" smtClean="0">
                <a:latin typeface="Times New Roman"/>
                <a:ea typeface="Times New Roman"/>
                <a:cs typeface="Times New Roman"/>
                <a:sym typeface="Times New Roman"/>
              </a:rPr>
              <a:t>	</a:t>
            </a:r>
            <a:r>
              <a:rPr lang="en-GB" sz="2400" dirty="0" smtClean="0">
                <a:latin typeface="Times New Roman"/>
                <a:ea typeface="Times New Roman"/>
                <a:cs typeface="Times New Roman"/>
                <a:sym typeface="Times New Roman"/>
              </a:rPr>
              <a:t>	</a:t>
            </a:r>
            <a:endParaRPr sz="2400" dirty="0">
              <a:latin typeface="Times New Roman"/>
              <a:ea typeface="Times New Roman"/>
              <a:cs typeface="Times New Roman"/>
              <a:sym typeface="Times New Roman"/>
            </a:endParaRPr>
          </a:p>
          <a:p>
            <a:pPr marL="457200" lvl="0" indent="0" algn="l" rtl="0">
              <a:spcBef>
                <a:spcPts val="0"/>
              </a:spcBef>
              <a:spcAft>
                <a:spcPts val="0"/>
              </a:spcAft>
              <a:buNone/>
            </a:pPr>
            <a:endParaRPr sz="2200" dirty="0"/>
          </a:p>
          <a:p>
            <a:pPr marL="457200" lvl="0" indent="0" algn="l" rtl="0">
              <a:spcBef>
                <a:spcPts val="0"/>
              </a:spcBef>
              <a:spcAft>
                <a:spcPts val="0"/>
              </a:spcAft>
              <a:buNone/>
            </a:pPr>
            <a:r>
              <a:rPr lang="en-GB" sz="2450" dirty="0"/>
              <a:t> </a:t>
            </a:r>
            <a:r>
              <a:rPr lang="en-GB" sz="2450" b="1" dirty="0">
                <a:solidFill>
                  <a:srgbClr val="000000"/>
                </a:solidFill>
                <a:highlight>
                  <a:srgbClr val="FFFFFF"/>
                </a:highlight>
                <a:latin typeface="Times New Roman"/>
                <a:ea typeface="Times New Roman"/>
                <a:cs typeface="Times New Roman"/>
                <a:sym typeface="Times New Roman"/>
              </a:rPr>
              <a:t>Attributes</a:t>
            </a:r>
            <a:r>
              <a:rPr lang="en-GB" sz="2450" dirty="0">
                <a:solidFill>
                  <a:srgbClr val="000000"/>
                </a:solidFill>
                <a:highlight>
                  <a:srgbClr val="FFFFFF"/>
                </a:highlight>
                <a:latin typeface="Times New Roman"/>
                <a:ea typeface="Times New Roman"/>
                <a:cs typeface="Times New Roman"/>
                <a:sym typeface="Times New Roman"/>
              </a:rPr>
              <a:t>:-</a:t>
            </a:r>
            <a:endParaRPr sz="2450" dirty="0">
              <a:solidFill>
                <a:srgbClr val="000000"/>
              </a:solidFill>
              <a:highlight>
                <a:srgbClr val="FFFFFF"/>
              </a:highlight>
              <a:latin typeface="Times New Roman"/>
              <a:ea typeface="Times New Roman"/>
              <a:cs typeface="Times New Roman"/>
              <a:sym typeface="Times New Roman"/>
            </a:endParaRPr>
          </a:p>
          <a:p>
            <a:pPr marL="931466" lvl="0" indent="-342900" algn="l" rtl="0">
              <a:lnSpc>
                <a:spcPct val="115000"/>
              </a:lnSpc>
              <a:spcBef>
                <a:spcPts val="30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A</a:t>
            </a:r>
            <a:r>
              <a:rPr lang="en-GB" sz="2450" dirty="0" smtClean="0">
                <a:solidFill>
                  <a:srgbClr val="000000"/>
                </a:solidFill>
                <a:latin typeface="Times New Roman"/>
                <a:ea typeface="Times New Roman"/>
                <a:cs typeface="Times New Roman"/>
                <a:sym typeface="Times New Roman"/>
              </a:rPr>
              <a:t>ge</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S</a:t>
            </a:r>
            <a:r>
              <a:rPr lang="en-GB" sz="2450" dirty="0" smtClean="0">
                <a:solidFill>
                  <a:srgbClr val="000000"/>
                </a:solidFill>
                <a:latin typeface="Times New Roman"/>
                <a:ea typeface="Times New Roman"/>
                <a:cs typeface="Times New Roman"/>
                <a:sym typeface="Times New Roman"/>
              </a:rPr>
              <a:t>ex</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C</a:t>
            </a:r>
            <a:r>
              <a:rPr lang="en-GB" sz="2450" dirty="0" smtClean="0">
                <a:solidFill>
                  <a:srgbClr val="000000"/>
                </a:solidFill>
                <a:latin typeface="Times New Roman"/>
                <a:ea typeface="Times New Roman"/>
                <a:cs typeface="Times New Roman"/>
                <a:sym typeface="Times New Roman"/>
              </a:rPr>
              <a:t>hest </a:t>
            </a:r>
            <a:r>
              <a:rPr lang="en-GB" sz="2450" dirty="0">
                <a:solidFill>
                  <a:srgbClr val="000000"/>
                </a:solidFill>
                <a:latin typeface="Times New Roman"/>
                <a:ea typeface="Times New Roman"/>
                <a:cs typeface="Times New Roman"/>
                <a:sym typeface="Times New Roman"/>
              </a:rPr>
              <a:t>pain type (4 values)</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R</a:t>
            </a:r>
            <a:r>
              <a:rPr lang="en-GB" sz="2450" dirty="0" smtClean="0">
                <a:solidFill>
                  <a:srgbClr val="000000"/>
                </a:solidFill>
                <a:latin typeface="Times New Roman"/>
                <a:ea typeface="Times New Roman"/>
                <a:cs typeface="Times New Roman"/>
                <a:sym typeface="Times New Roman"/>
              </a:rPr>
              <a:t>esting </a:t>
            </a:r>
            <a:r>
              <a:rPr lang="en-GB" sz="2450" dirty="0">
                <a:solidFill>
                  <a:srgbClr val="000000"/>
                </a:solidFill>
                <a:latin typeface="Times New Roman"/>
                <a:ea typeface="Times New Roman"/>
                <a:cs typeface="Times New Roman"/>
                <a:sym typeface="Times New Roman"/>
              </a:rPr>
              <a:t>blood pressure</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S</a:t>
            </a:r>
            <a:r>
              <a:rPr lang="en-GB" sz="2450" dirty="0" smtClean="0">
                <a:solidFill>
                  <a:srgbClr val="000000"/>
                </a:solidFill>
                <a:latin typeface="Times New Roman"/>
                <a:ea typeface="Times New Roman"/>
                <a:cs typeface="Times New Roman"/>
                <a:sym typeface="Times New Roman"/>
              </a:rPr>
              <a:t>erum cholesterol </a:t>
            </a:r>
            <a:r>
              <a:rPr lang="en-GB" sz="2450" dirty="0">
                <a:solidFill>
                  <a:srgbClr val="000000"/>
                </a:solidFill>
                <a:latin typeface="Times New Roman"/>
                <a:ea typeface="Times New Roman"/>
                <a:cs typeface="Times New Roman"/>
                <a:sym typeface="Times New Roman"/>
              </a:rPr>
              <a:t>in mg/dl</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F</a:t>
            </a:r>
            <a:r>
              <a:rPr lang="en-GB" sz="2450" dirty="0" smtClean="0">
                <a:solidFill>
                  <a:srgbClr val="000000"/>
                </a:solidFill>
                <a:latin typeface="Times New Roman"/>
                <a:ea typeface="Times New Roman"/>
                <a:cs typeface="Times New Roman"/>
                <a:sym typeface="Times New Roman"/>
              </a:rPr>
              <a:t>asting </a:t>
            </a:r>
            <a:r>
              <a:rPr lang="en-GB" sz="2450" dirty="0">
                <a:solidFill>
                  <a:srgbClr val="000000"/>
                </a:solidFill>
                <a:latin typeface="Times New Roman"/>
                <a:ea typeface="Times New Roman"/>
                <a:cs typeface="Times New Roman"/>
                <a:sym typeface="Times New Roman"/>
              </a:rPr>
              <a:t>blood sugar &gt; 120 mg/dl</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R</a:t>
            </a:r>
            <a:r>
              <a:rPr lang="en-GB" sz="2450" dirty="0" smtClean="0">
                <a:solidFill>
                  <a:srgbClr val="000000"/>
                </a:solidFill>
                <a:latin typeface="Times New Roman"/>
                <a:ea typeface="Times New Roman"/>
                <a:cs typeface="Times New Roman"/>
                <a:sym typeface="Times New Roman"/>
              </a:rPr>
              <a:t>esting </a:t>
            </a:r>
            <a:r>
              <a:rPr lang="en-GB" sz="2450" dirty="0">
                <a:solidFill>
                  <a:srgbClr val="000000"/>
                </a:solidFill>
                <a:latin typeface="Times New Roman"/>
                <a:ea typeface="Times New Roman"/>
                <a:cs typeface="Times New Roman"/>
                <a:sym typeface="Times New Roman"/>
              </a:rPr>
              <a:t>electrocardiographic results (values 0,1,2)</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M</a:t>
            </a:r>
            <a:r>
              <a:rPr lang="en-GB" sz="2450" dirty="0" smtClean="0">
                <a:solidFill>
                  <a:srgbClr val="000000"/>
                </a:solidFill>
                <a:latin typeface="Times New Roman"/>
                <a:ea typeface="Times New Roman"/>
                <a:cs typeface="Times New Roman"/>
                <a:sym typeface="Times New Roman"/>
              </a:rPr>
              <a:t>aximum </a:t>
            </a:r>
            <a:r>
              <a:rPr lang="en-GB" sz="2450" dirty="0">
                <a:solidFill>
                  <a:srgbClr val="000000"/>
                </a:solidFill>
                <a:latin typeface="Times New Roman"/>
                <a:ea typeface="Times New Roman"/>
                <a:cs typeface="Times New Roman"/>
                <a:sym typeface="Times New Roman"/>
              </a:rPr>
              <a:t>heart rate achieved</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E</a:t>
            </a:r>
            <a:r>
              <a:rPr lang="en-GB" sz="2450" dirty="0" smtClean="0">
                <a:solidFill>
                  <a:srgbClr val="000000"/>
                </a:solidFill>
                <a:latin typeface="Times New Roman"/>
                <a:ea typeface="Times New Roman"/>
                <a:cs typeface="Times New Roman"/>
                <a:sym typeface="Times New Roman"/>
              </a:rPr>
              <a:t>xercise </a:t>
            </a:r>
            <a:r>
              <a:rPr lang="en-GB" sz="2450" dirty="0">
                <a:solidFill>
                  <a:srgbClr val="000000"/>
                </a:solidFill>
                <a:latin typeface="Times New Roman"/>
                <a:ea typeface="Times New Roman"/>
                <a:cs typeface="Times New Roman"/>
                <a:sym typeface="Times New Roman"/>
              </a:rPr>
              <a:t>induced angina</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O</a:t>
            </a:r>
            <a:r>
              <a:rPr lang="en-GB" sz="2450" dirty="0" smtClean="0">
                <a:solidFill>
                  <a:srgbClr val="000000"/>
                </a:solidFill>
                <a:latin typeface="Times New Roman"/>
                <a:ea typeface="Times New Roman"/>
                <a:cs typeface="Times New Roman"/>
                <a:sym typeface="Times New Roman"/>
              </a:rPr>
              <a:t>ld peak </a:t>
            </a:r>
            <a:r>
              <a:rPr lang="en-GB" sz="2450" dirty="0">
                <a:solidFill>
                  <a:srgbClr val="000000"/>
                </a:solidFill>
                <a:latin typeface="Times New Roman"/>
                <a:ea typeface="Times New Roman"/>
                <a:cs typeface="Times New Roman"/>
                <a:sym typeface="Times New Roman"/>
              </a:rPr>
              <a:t>= ST depression induced by exercise relative to rest</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T</a:t>
            </a:r>
            <a:r>
              <a:rPr lang="en-GB" sz="2450" dirty="0" smtClean="0">
                <a:solidFill>
                  <a:srgbClr val="000000"/>
                </a:solidFill>
                <a:latin typeface="Times New Roman"/>
                <a:ea typeface="Times New Roman"/>
                <a:cs typeface="Times New Roman"/>
                <a:sym typeface="Times New Roman"/>
              </a:rPr>
              <a:t>he </a:t>
            </a:r>
            <a:r>
              <a:rPr lang="en-GB" sz="2450" dirty="0">
                <a:solidFill>
                  <a:srgbClr val="000000"/>
                </a:solidFill>
                <a:latin typeface="Times New Roman"/>
                <a:ea typeface="Times New Roman"/>
                <a:cs typeface="Times New Roman"/>
                <a:sym typeface="Times New Roman"/>
              </a:rPr>
              <a:t>slope of the peak exercise ST segment</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N</a:t>
            </a:r>
            <a:r>
              <a:rPr lang="en-GB" sz="2450" dirty="0" smtClean="0">
                <a:solidFill>
                  <a:srgbClr val="000000"/>
                </a:solidFill>
                <a:latin typeface="Times New Roman"/>
                <a:ea typeface="Times New Roman"/>
                <a:cs typeface="Times New Roman"/>
                <a:sym typeface="Times New Roman"/>
              </a:rPr>
              <a:t>umber </a:t>
            </a:r>
            <a:r>
              <a:rPr lang="en-GB" sz="2450" dirty="0">
                <a:solidFill>
                  <a:srgbClr val="000000"/>
                </a:solidFill>
                <a:latin typeface="Times New Roman"/>
                <a:ea typeface="Times New Roman"/>
                <a:cs typeface="Times New Roman"/>
                <a:sym typeface="Times New Roman"/>
              </a:rPr>
              <a:t>of major vessels (0-3) </a:t>
            </a:r>
            <a:r>
              <a:rPr lang="en-GB" sz="2450" dirty="0" err="1">
                <a:solidFill>
                  <a:srgbClr val="000000"/>
                </a:solidFill>
                <a:latin typeface="Times New Roman"/>
                <a:ea typeface="Times New Roman"/>
                <a:cs typeface="Times New Roman"/>
                <a:sym typeface="Times New Roman"/>
              </a:rPr>
              <a:t>colored</a:t>
            </a:r>
            <a:r>
              <a:rPr lang="en-GB" sz="2450" dirty="0">
                <a:solidFill>
                  <a:srgbClr val="000000"/>
                </a:solidFill>
                <a:latin typeface="Times New Roman"/>
                <a:ea typeface="Times New Roman"/>
                <a:cs typeface="Times New Roman"/>
                <a:sym typeface="Times New Roman"/>
              </a:rPr>
              <a:t> by </a:t>
            </a:r>
            <a:r>
              <a:rPr lang="en-GB" sz="2450" dirty="0" err="1">
                <a:solidFill>
                  <a:srgbClr val="000000"/>
                </a:solidFill>
                <a:latin typeface="Times New Roman"/>
                <a:ea typeface="Times New Roman"/>
                <a:cs typeface="Times New Roman"/>
                <a:sym typeface="Times New Roman"/>
              </a:rPr>
              <a:t>flourosopy</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a:solidFill>
                  <a:srgbClr val="000000"/>
                </a:solidFill>
                <a:latin typeface="Times New Roman"/>
                <a:ea typeface="Times New Roman"/>
                <a:cs typeface="Times New Roman"/>
                <a:sym typeface="Times New Roman"/>
              </a:rPr>
              <a:t>T</a:t>
            </a:r>
            <a:r>
              <a:rPr lang="en-GB" sz="2450" dirty="0" smtClean="0">
                <a:solidFill>
                  <a:srgbClr val="000000"/>
                </a:solidFill>
                <a:latin typeface="Times New Roman"/>
                <a:ea typeface="Times New Roman"/>
                <a:cs typeface="Times New Roman"/>
                <a:sym typeface="Times New Roman"/>
              </a:rPr>
              <a:t>hal</a:t>
            </a:r>
            <a:r>
              <a:rPr lang="en-GB" sz="2450" dirty="0">
                <a:solidFill>
                  <a:srgbClr val="000000"/>
                </a:solidFill>
                <a:latin typeface="Times New Roman"/>
                <a:ea typeface="Times New Roman"/>
                <a:cs typeface="Times New Roman"/>
                <a:sym typeface="Times New Roman"/>
              </a:rPr>
              <a:t>: 0 = normal; 1 = fixed defect; 2 = </a:t>
            </a:r>
            <a:r>
              <a:rPr lang="en-GB" sz="2450" dirty="0" err="1">
                <a:solidFill>
                  <a:srgbClr val="000000"/>
                </a:solidFill>
                <a:latin typeface="Times New Roman"/>
                <a:ea typeface="Times New Roman"/>
                <a:cs typeface="Times New Roman"/>
                <a:sym typeface="Times New Roman"/>
              </a:rPr>
              <a:t>reversable</a:t>
            </a:r>
            <a:r>
              <a:rPr lang="en-GB" sz="2450" dirty="0">
                <a:solidFill>
                  <a:srgbClr val="000000"/>
                </a:solidFill>
                <a:latin typeface="Times New Roman"/>
                <a:ea typeface="Times New Roman"/>
                <a:cs typeface="Times New Roman"/>
                <a:sym typeface="Times New Roman"/>
              </a:rPr>
              <a:t> defect</a:t>
            </a:r>
            <a:endParaRPr sz="2450" dirty="0">
              <a:solidFill>
                <a:srgbClr val="000000"/>
              </a:solidFill>
              <a:latin typeface="Times New Roman"/>
              <a:ea typeface="Times New Roman"/>
              <a:cs typeface="Times New Roman"/>
              <a:sym typeface="Times New Roman"/>
            </a:endParaRPr>
          </a:p>
          <a:p>
            <a:pPr marL="931466" lvl="0" indent="-342900" algn="l" rtl="0">
              <a:lnSpc>
                <a:spcPct val="115000"/>
              </a:lnSpc>
              <a:spcBef>
                <a:spcPts val="0"/>
              </a:spcBef>
              <a:spcAft>
                <a:spcPts val="0"/>
              </a:spcAft>
              <a:buClr>
                <a:srgbClr val="000000"/>
              </a:buClr>
              <a:buSzPct val="100000"/>
              <a:buFont typeface="Wingdings" panose="05000000000000000000" pitchFamily="2" charset="2"/>
              <a:buChar char="Ø"/>
            </a:pPr>
            <a:r>
              <a:rPr lang="en-GB" sz="2450" dirty="0" smtClean="0">
                <a:solidFill>
                  <a:srgbClr val="000000"/>
                </a:solidFill>
                <a:highlight>
                  <a:srgbClr val="FFFFFF"/>
                </a:highlight>
                <a:latin typeface="Times New Roman"/>
                <a:ea typeface="Times New Roman"/>
                <a:cs typeface="Times New Roman"/>
                <a:sym typeface="Times New Roman"/>
              </a:rPr>
              <a:t>Target</a:t>
            </a:r>
            <a:r>
              <a:rPr lang="en-GB" sz="2450" dirty="0">
                <a:solidFill>
                  <a:srgbClr val="000000"/>
                </a:solidFill>
                <a:highlight>
                  <a:srgbClr val="FFFFFF"/>
                </a:highlight>
                <a:latin typeface="Times New Roman"/>
                <a:ea typeface="Times New Roman"/>
                <a:cs typeface="Times New Roman"/>
                <a:sym typeface="Times New Roman"/>
              </a:rPr>
              <a:t>: Class variable (0 or 1)</a:t>
            </a:r>
            <a:endParaRPr sz="2450" u="sng"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p:nvPr/>
        </p:nvSpPr>
        <p:spPr>
          <a:xfrm>
            <a:off x="3154975" y="511025"/>
            <a:ext cx="312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u="sng">
                <a:solidFill>
                  <a:srgbClr val="FF9900"/>
                </a:solidFill>
                <a:latin typeface="Times New Roman"/>
                <a:ea typeface="Times New Roman"/>
                <a:cs typeface="Times New Roman"/>
                <a:sym typeface="Times New Roman"/>
              </a:rPr>
              <a:t>Heart Disease Dataset</a:t>
            </a:r>
            <a:endParaRPr sz="1800" u="sng">
              <a:solidFill>
                <a:srgbClr val="FF9900"/>
              </a:solidFill>
              <a:latin typeface="Times New Roman"/>
              <a:ea typeface="Times New Roman"/>
              <a:cs typeface="Times New Roman"/>
              <a:sym typeface="Times New Roman"/>
            </a:endParaRPr>
          </a:p>
        </p:txBody>
      </p:sp>
      <p:pic>
        <p:nvPicPr>
          <p:cNvPr id="188" name="Google Shape;188;p23"/>
          <p:cNvPicPr preferRelativeResize="0"/>
          <p:nvPr/>
        </p:nvPicPr>
        <p:blipFill>
          <a:blip r:embed="rId3">
            <a:alphaModFix/>
          </a:blip>
          <a:stretch>
            <a:fillRect/>
          </a:stretch>
        </p:blipFill>
        <p:spPr>
          <a:xfrm>
            <a:off x="644938" y="1328200"/>
            <a:ext cx="7854126" cy="22479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ctrTitle"/>
          </p:nvPr>
        </p:nvSpPr>
        <p:spPr>
          <a:xfrm>
            <a:off x="1891350" y="320375"/>
            <a:ext cx="53613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sz="3200" u="sng" dirty="0">
                <a:solidFill>
                  <a:srgbClr val="FF9900"/>
                </a:solidFill>
                <a:latin typeface="Times New Roman" panose="02020603050405020304" pitchFamily="18" charset="0"/>
                <a:cs typeface="Times New Roman" panose="02020603050405020304" pitchFamily="18" charset="0"/>
              </a:rPr>
              <a:t>Dataset</a:t>
            </a:r>
            <a:endParaRPr sz="3200" u="sng" dirty="0">
              <a:solidFill>
                <a:srgbClr val="FF9900"/>
              </a:solidFill>
              <a:latin typeface="Times New Roman" panose="02020603050405020304" pitchFamily="18" charset="0"/>
              <a:cs typeface="Times New Roman" panose="02020603050405020304" pitchFamily="18" charset="0"/>
            </a:endParaRPr>
          </a:p>
        </p:txBody>
      </p:sp>
      <p:sp>
        <p:nvSpPr>
          <p:cNvPr id="170" name="Google Shape;170;p20"/>
          <p:cNvSpPr txBox="1">
            <a:spLocks noGrp="1"/>
          </p:cNvSpPr>
          <p:nvPr>
            <p:ph type="subTitle" idx="1"/>
          </p:nvPr>
        </p:nvSpPr>
        <p:spPr>
          <a:xfrm>
            <a:off x="1330250" y="1035275"/>
            <a:ext cx="7356900" cy="3228900"/>
          </a:xfrm>
          <a:prstGeom prst="rect">
            <a:avLst/>
          </a:prstGeom>
        </p:spPr>
        <p:txBody>
          <a:bodyPr spcFirstLastPara="1" wrap="square" lIns="91425" tIns="91425" rIns="91425" bIns="91425" anchor="t" anchorCtr="0">
            <a:normAutofit fontScale="85000" lnSpcReduction="20000"/>
          </a:bodyPr>
          <a:lstStyle/>
          <a:p>
            <a:pPr marL="122873" lvl="0" indent="0" algn="l">
              <a:buSzPct val="100000"/>
            </a:pPr>
            <a:r>
              <a:rPr lang="en-GB" sz="1800" b="1" u="sng" dirty="0">
                <a:solidFill>
                  <a:schemeClr val="tx2">
                    <a:lumMod val="10000"/>
                  </a:schemeClr>
                </a:solidFill>
              </a:rPr>
              <a:t>Diabetes </a:t>
            </a:r>
            <a:r>
              <a:rPr lang="en-GB" sz="1800" b="1" u="sng" dirty="0" smtClean="0">
                <a:solidFill>
                  <a:schemeClr val="tx2">
                    <a:lumMod val="10000"/>
                  </a:schemeClr>
                </a:solidFill>
              </a:rPr>
              <a:t>Dataset</a:t>
            </a:r>
            <a:r>
              <a:rPr lang="en-GB" sz="1800" dirty="0" smtClean="0">
                <a:solidFill>
                  <a:schemeClr val="tx2">
                    <a:lumMod val="10000"/>
                  </a:schemeClr>
                </a:solidFill>
              </a:rPr>
              <a:t>    =&gt;   </a:t>
            </a:r>
            <a:r>
              <a:rPr lang="en-GB" sz="1800" b="1" dirty="0" smtClean="0">
                <a:solidFill>
                  <a:schemeClr val="tx2">
                    <a:lumMod val="10000"/>
                  </a:schemeClr>
                </a:solidFill>
                <a:latin typeface="Times New Roman"/>
                <a:ea typeface="Times New Roman"/>
                <a:cs typeface="Times New Roman"/>
                <a:sym typeface="Times New Roman"/>
              </a:rPr>
              <a:t>770 </a:t>
            </a:r>
            <a:r>
              <a:rPr lang="en-GB" sz="1800" b="1" dirty="0">
                <a:solidFill>
                  <a:schemeClr val="tx2">
                    <a:lumMod val="10000"/>
                  </a:schemeClr>
                </a:solidFill>
                <a:latin typeface="Times New Roman"/>
                <a:ea typeface="Times New Roman"/>
                <a:cs typeface="Times New Roman"/>
                <a:sym typeface="Times New Roman"/>
              </a:rPr>
              <a:t>records</a:t>
            </a:r>
            <a:endParaRPr sz="1800" b="1" u="sng" dirty="0">
              <a:solidFill>
                <a:schemeClr val="tx2">
                  <a:lumMod val="10000"/>
                </a:schemeClr>
              </a:solidFill>
            </a:endParaRPr>
          </a:p>
          <a:p>
            <a:pPr marL="457200" lvl="0" indent="0" algn="l" rtl="0">
              <a:spcBef>
                <a:spcPts val="0"/>
              </a:spcBef>
              <a:spcAft>
                <a:spcPts val="0"/>
              </a:spcAft>
              <a:buNone/>
            </a:pPr>
            <a:endParaRPr sz="1800" dirty="0"/>
          </a:p>
          <a:p>
            <a:pPr marL="457200" lvl="0" indent="0" algn="l" rtl="0">
              <a:spcBef>
                <a:spcPts val="0"/>
              </a:spcBef>
              <a:spcAft>
                <a:spcPts val="0"/>
              </a:spcAft>
              <a:buNone/>
            </a:pPr>
            <a:r>
              <a:rPr lang="en-GB" sz="1800" dirty="0"/>
              <a:t> </a:t>
            </a:r>
            <a:r>
              <a:rPr lang="en-GB" sz="1643" b="1" dirty="0">
                <a:solidFill>
                  <a:srgbClr val="000000"/>
                </a:solidFill>
                <a:highlight>
                  <a:srgbClr val="FFFFFF"/>
                </a:highlight>
                <a:latin typeface="Times New Roman"/>
                <a:ea typeface="Times New Roman"/>
                <a:cs typeface="Times New Roman"/>
                <a:sym typeface="Times New Roman"/>
              </a:rPr>
              <a:t>Attributes</a:t>
            </a:r>
            <a:r>
              <a:rPr lang="en-GB" sz="1643" dirty="0">
                <a:solidFill>
                  <a:srgbClr val="000000"/>
                </a:solidFill>
                <a:highlight>
                  <a:srgbClr val="FFFFFF"/>
                </a:highlight>
                <a:latin typeface="Times New Roman"/>
                <a:ea typeface="Times New Roman"/>
                <a:cs typeface="Times New Roman"/>
                <a:sym typeface="Times New Roman"/>
              </a:rPr>
              <a:t>:-</a:t>
            </a:r>
            <a:endParaRPr sz="1643" dirty="0">
              <a:solidFill>
                <a:srgbClr val="000000"/>
              </a:solidFill>
              <a:highlight>
                <a:srgbClr val="FFFFFF"/>
              </a:highlight>
              <a:latin typeface="Times New Roman"/>
              <a:ea typeface="Times New Roman"/>
              <a:cs typeface="Times New Roman"/>
              <a:sym typeface="Times New Roman"/>
            </a:endParaRPr>
          </a:p>
          <a:p>
            <a:pPr marL="457200" lvl="0" indent="-322580" algn="l" rtl="0">
              <a:lnSpc>
                <a:spcPct val="140000"/>
              </a:lnSpc>
              <a:spcBef>
                <a:spcPts val="300"/>
              </a:spcBef>
              <a:spcAft>
                <a:spcPts val="0"/>
              </a:spcAft>
              <a:buClr>
                <a:srgbClr val="000000"/>
              </a:buClr>
              <a:buSzPct val="97359"/>
              <a:buFont typeface="Wingdings" panose="05000000000000000000" pitchFamily="2" charset="2"/>
              <a:buChar char="Ø"/>
            </a:pPr>
            <a:r>
              <a:rPr lang="en-GB" sz="1643" dirty="0">
                <a:solidFill>
                  <a:srgbClr val="000000"/>
                </a:solidFill>
                <a:highlight>
                  <a:srgbClr val="FFFFFF"/>
                </a:highlight>
                <a:latin typeface="Times New Roman"/>
                <a:ea typeface="Times New Roman"/>
                <a:cs typeface="Times New Roman"/>
                <a:sym typeface="Times New Roman"/>
              </a:rPr>
              <a:t>Pregnancies: Number of times pregnant</a:t>
            </a:r>
            <a:endParaRPr sz="1643" dirty="0">
              <a:solidFill>
                <a:srgbClr val="000000"/>
              </a:solidFill>
              <a:highlight>
                <a:srgbClr val="FFFFFF"/>
              </a:highlight>
              <a:latin typeface="Times New Roman"/>
              <a:ea typeface="Times New Roman"/>
              <a:cs typeface="Times New Roman"/>
              <a:sym typeface="Times New Roman"/>
            </a:endParaRPr>
          </a:p>
          <a:p>
            <a:pPr marL="457200" lvl="0" indent="-322580" algn="l" rtl="0">
              <a:lnSpc>
                <a:spcPct val="140000"/>
              </a:lnSpc>
              <a:spcBef>
                <a:spcPts val="0"/>
              </a:spcBef>
              <a:spcAft>
                <a:spcPts val="0"/>
              </a:spcAft>
              <a:buClr>
                <a:srgbClr val="000000"/>
              </a:buClr>
              <a:buSzPct val="97359"/>
              <a:buFont typeface="Wingdings" panose="05000000000000000000" pitchFamily="2" charset="2"/>
              <a:buChar char="Ø"/>
            </a:pPr>
            <a:r>
              <a:rPr lang="en-GB" sz="1643" dirty="0">
                <a:solidFill>
                  <a:srgbClr val="000000"/>
                </a:solidFill>
                <a:highlight>
                  <a:srgbClr val="FFFFFF"/>
                </a:highlight>
                <a:latin typeface="Times New Roman"/>
                <a:ea typeface="Times New Roman"/>
                <a:cs typeface="Times New Roman"/>
                <a:sym typeface="Times New Roman"/>
              </a:rPr>
              <a:t>Glucose: Plasma glucose concentration a 2 hours in an oral glucose tolerance test</a:t>
            </a:r>
            <a:endParaRPr sz="1643" dirty="0">
              <a:solidFill>
                <a:srgbClr val="000000"/>
              </a:solidFill>
              <a:highlight>
                <a:srgbClr val="FFFFFF"/>
              </a:highlight>
              <a:latin typeface="Times New Roman"/>
              <a:ea typeface="Times New Roman"/>
              <a:cs typeface="Times New Roman"/>
              <a:sym typeface="Times New Roman"/>
            </a:endParaRPr>
          </a:p>
          <a:p>
            <a:pPr marL="457200" lvl="0" indent="-322580" algn="l" rtl="0">
              <a:lnSpc>
                <a:spcPct val="140000"/>
              </a:lnSpc>
              <a:spcBef>
                <a:spcPts val="0"/>
              </a:spcBef>
              <a:spcAft>
                <a:spcPts val="0"/>
              </a:spcAft>
              <a:buClr>
                <a:srgbClr val="000000"/>
              </a:buClr>
              <a:buSzPct val="97359"/>
              <a:buFont typeface="Wingdings" panose="05000000000000000000" pitchFamily="2" charset="2"/>
              <a:buChar char="Ø"/>
            </a:pPr>
            <a:r>
              <a:rPr lang="en-GB" sz="1643" dirty="0" err="1">
                <a:solidFill>
                  <a:srgbClr val="000000"/>
                </a:solidFill>
                <a:highlight>
                  <a:srgbClr val="FFFFFF"/>
                </a:highlight>
                <a:latin typeface="Times New Roman"/>
                <a:ea typeface="Times New Roman"/>
                <a:cs typeface="Times New Roman"/>
                <a:sym typeface="Times New Roman"/>
              </a:rPr>
              <a:t>BloodPressure</a:t>
            </a:r>
            <a:r>
              <a:rPr lang="en-GB" sz="1643" dirty="0">
                <a:solidFill>
                  <a:srgbClr val="000000"/>
                </a:solidFill>
                <a:highlight>
                  <a:srgbClr val="FFFFFF"/>
                </a:highlight>
                <a:latin typeface="Times New Roman"/>
                <a:ea typeface="Times New Roman"/>
                <a:cs typeface="Times New Roman"/>
                <a:sym typeface="Times New Roman"/>
              </a:rPr>
              <a:t>: Diastolic blood pressure (mm Hg)</a:t>
            </a:r>
            <a:endParaRPr sz="1643" dirty="0">
              <a:solidFill>
                <a:srgbClr val="000000"/>
              </a:solidFill>
              <a:highlight>
                <a:srgbClr val="FFFFFF"/>
              </a:highlight>
              <a:latin typeface="Times New Roman"/>
              <a:ea typeface="Times New Roman"/>
              <a:cs typeface="Times New Roman"/>
              <a:sym typeface="Times New Roman"/>
            </a:endParaRPr>
          </a:p>
          <a:p>
            <a:pPr marL="457200" lvl="0" indent="-322580" algn="l" rtl="0">
              <a:lnSpc>
                <a:spcPct val="140000"/>
              </a:lnSpc>
              <a:spcBef>
                <a:spcPts val="0"/>
              </a:spcBef>
              <a:spcAft>
                <a:spcPts val="0"/>
              </a:spcAft>
              <a:buClr>
                <a:srgbClr val="000000"/>
              </a:buClr>
              <a:buSzPct val="97359"/>
              <a:buFont typeface="Wingdings" panose="05000000000000000000" pitchFamily="2" charset="2"/>
              <a:buChar char="Ø"/>
            </a:pPr>
            <a:r>
              <a:rPr lang="en-GB" sz="1643" dirty="0" err="1">
                <a:solidFill>
                  <a:srgbClr val="000000"/>
                </a:solidFill>
                <a:highlight>
                  <a:srgbClr val="FFFFFF"/>
                </a:highlight>
                <a:latin typeface="Times New Roman"/>
                <a:ea typeface="Times New Roman"/>
                <a:cs typeface="Times New Roman"/>
                <a:sym typeface="Times New Roman"/>
              </a:rPr>
              <a:t>SkinThickness</a:t>
            </a:r>
            <a:r>
              <a:rPr lang="en-GB" sz="1643" dirty="0">
                <a:solidFill>
                  <a:srgbClr val="000000"/>
                </a:solidFill>
                <a:highlight>
                  <a:srgbClr val="FFFFFF"/>
                </a:highlight>
                <a:latin typeface="Times New Roman"/>
                <a:ea typeface="Times New Roman"/>
                <a:cs typeface="Times New Roman"/>
                <a:sym typeface="Times New Roman"/>
              </a:rPr>
              <a:t>: Triceps skin fold thickness (mm)</a:t>
            </a:r>
            <a:endParaRPr sz="1643" dirty="0">
              <a:solidFill>
                <a:srgbClr val="000000"/>
              </a:solidFill>
              <a:highlight>
                <a:srgbClr val="FFFFFF"/>
              </a:highlight>
              <a:latin typeface="Times New Roman"/>
              <a:ea typeface="Times New Roman"/>
              <a:cs typeface="Times New Roman"/>
              <a:sym typeface="Times New Roman"/>
            </a:endParaRPr>
          </a:p>
          <a:p>
            <a:pPr marL="457200" lvl="0" indent="-322580" algn="l" rtl="0">
              <a:lnSpc>
                <a:spcPct val="140000"/>
              </a:lnSpc>
              <a:spcBef>
                <a:spcPts val="0"/>
              </a:spcBef>
              <a:spcAft>
                <a:spcPts val="0"/>
              </a:spcAft>
              <a:buClr>
                <a:srgbClr val="000000"/>
              </a:buClr>
              <a:buSzPct val="97359"/>
              <a:buFont typeface="Wingdings" panose="05000000000000000000" pitchFamily="2" charset="2"/>
              <a:buChar char="Ø"/>
            </a:pPr>
            <a:r>
              <a:rPr lang="en-GB" sz="1643" dirty="0">
                <a:solidFill>
                  <a:srgbClr val="000000"/>
                </a:solidFill>
                <a:highlight>
                  <a:srgbClr val="FFFFFF"/>
                </a:highlight>
                <a:latin typeface="Times New Roman"/>
                <a:ea typeface="Times New Roman"/>
                <a:cs typeface="Times New Roman"/>
                <a:sym typeface="Times New Roman"/>
              </a:rPr>
              <a:t>Insulin: 2-Hour serum insulin (mu U/ml)</a:t>
            </a:r>
            <a:endParaRPr sz="1643" dirty="0">
              <a:solidFill>
                <a:srgbClr val="000000"/>
              </a:solidFill>
              <a:highlight>
                <a:srgbClr val="FFFFFF"/>
              </a:highlight>
              <a:latin typeface="Times New Roman"/>
              <a:ea typeface="Times New Roman"/>
              <a:cs typeface="Times New Roman"/>
              <a:sym typeface="Times New Roman"/>
            </a:endParaRPr>
          </a:p>
          <a:p>
            <a:pPr marL="457200" lvl="0" indent="-322580" algn="l" rtl="0">
              <a:lnSpc>
                <a:spcPct val="140000"/>
              </a:lnSpc>
              <a:spcBef>
                <a:spcPts val="0"/>
              </a:spcBef>
              <a:spcAft>
                <a:spcPts val="0"/>
              </a:spcAft>
              <a:buClr>
                <a:srgbClr val="000000"/>
              </a:buClr>
              <a:buSzPct val="97359"/>
              <a:buFont typeface="Wingdings" panose="05000000000000000000" pitchFamily="2" charset="2"/>
              <a:buChar char="Ø"/>
            </a:pPr>
            <a:r>
              <a:rPr lang="en-GB" sz="1643" dirty="0">
                <a:solidFill>
                  <a:srgbClr val="000000"/>
                </a:solidFill>
                <a:highlight>
                  <a:srgbClr val="FFFFFF"/>
                </a:highlight>
                <a:latin typeface="Times New Roman"/>
                <a:ea typeface="Times New Roman"/>
                <a:cs typeface="Times New Roman"/>
                <a:sym typeface="Times New Roman"/>
              </a:rPr>
              <a:t>BMI: Body mass index (weight in kg/(height in m)^2)</a:t>
            </a:r>
            <a:endParaRPr sz="1643" dirty="0">
              <a:solidFill>
                <a:srgbClr val="000000"/>
              </a:solidFill>
              <a:highlight>
                <a:srgbClr val="FFFFFF"/>
              </a:highlight>
              <a:latin typeface="Times New Roman"/>
              <a:ea typeface="Times New Roman"/>
              <a:cs typeface="Times New Roman"/>
              <a:sym typeface="Times New Roman"/>
            </a:endParaRPr>
          </a:p>
          <a:p>
            <a:pPr marL="457200" lvl="0" indent="-322580" algn="l" rtl="0">
              <a:lnSpc>
                <a:spcPct val="140000"/>
              </a:lnSpc>
              <a:spcBef>
                <a:spcPts val="0"/>
              </a:spcBef>
              <a:spcAft>
                <a:spcPts val="0"/>
              </a:spcAft>
              <a:buClr>
                <a:srgbClr val="000000"/>
              </a:buClr>
              <a:buSzPct val="97359"/>
              <a:buFont typeface="Wingdings" panose="05000000000000000000" pitchFamily="2" charset="2"/>
              <a:buChar char="Ø"/>
            </a:pPr>
            <a:r>
              <a:rPr lang="en-GB" sz="1643" dirty="0" err="1">
                <a:solidFill>
                  <a:srgbClr val="000000"/>
                </a:solidFill>
                <a:highlight>
                  <a:srgbClr val="FFFFFF"/>
                </a:highlight>
                <a:latin typeface="Times New Roman"/>
                <a:ea typeface="Times New Roman"/>
                <a:cs typeface="Times New Roman"/>
                <a:sym typeface="Times New Roman"/>
              </a:rPr>
              <a:t>DiabetesPedigreeFunction</a:t>
            </a:r>
            <a:r>
              <a:rPr lang="en-GB" sz="1643" dirty="0">
                <a:solidFill>
                  <a:srgbClr val="000000"/>
                </a:solidFill>
                <a:highlight>
                  <a:srgbClr val="FFFFFF"/>
                </a:highlight>
                <a:latin typeface="Times New Roman"/>
                <a:ea typeface="Times New Roman"/>
                <a:cs typeface="Times New Roman"/>
                <a:sym typeface="Times New Roman"/>
              </a:rPr>
              <a:t>: Diabetes pedigree function</a:t>
            </a:r>
            <a:endParaRPr sz="1643" dirty="0">
              <a:solidFill>
                <a:srgbClr val="000000"/>
              </a:solidFill>
              <a:highlight>
                <a:srgbClr val="FFFFFF"/>
              </a:highlight>
              <a:latin typeface="Times New Roman"/>
              <a:ea typeface="Times New Roman"/>
              <a:cs typeface="Times New Roman"/>
              <a:sym typeface="Times New Roman"/>
            </a:endParaRPr>
          </a:p>
          <a:p>
            <a:pPr marL="457200" lvl="0" indent="-322580" algn="l" rtl="0">
              <a:lnSpc>
                <a:spcPct val="140000"/>
              </a:lnSpc>
              <a:spcBef>
                <a:spcPts val="0"/>
              </a:spcBef>
              <a:spcAft>
                <a:spcPts val="0"/>
              </a:spcAft>
              <a:buClr>
                <a:srgbClr val="000000"/>
              </a:buClr>
              <a:buSzPct val="97359"/>
              <a:buFont typeface="Wingdings" panose="05000000000000000000" pitchFamily="2" charset="2"/>
              <a:buChar char="Ø"/>
            </a:pPr>
            <a:r>
              <a:rPr lang="en-GB" sz="1643" dirty="0">
                <a:solidFill>
                  <a:srgbClr val="000000"/>
                </a:solidFill>
                <a:highlight>
                  <a:srgbClr val="FFFFFF"/>
                </a:highlight>
                <a:latin typeface="Times New Roman"/>
                <a:ea typeface="Times New Roman"/>
                <a:cs typeface="Times New Roman"/>
                <a:sym typeface="Times New Roman"/>
              </a:rPr>
              <a:t>Age: Age (years)</a:t>
            </a:r>
            <a:endParaRPr sz="1643" dirty="0">
              <a:solidFill>
                <a:srgbClr val="000000"/>
              </a:solidFill>
              <a:highlight>
                <a:srgbClr val="FFFFFF"/>
              </a:highlight>
              <a:latin typeface="Times New Roman"/>
              <a:ea typeface="Times New Roman"/>
              <a:cs typeface="Times New Roman"/>
              <a:sym typeface="Times New Roman"/>
            </a:endParaRPr>
          </a:p>
          <a:p>
            <a:pPr marL="457200" lvl="0" indent="-322580" algn="l" rtl="0">
              <a:lnSpc>
                <a:spcPct val="140000"/>
              </a:lnSpc>
              <a:spcBef>
                <a:spcPts val="0"/>
              </a:spcBef>
              <a:spcAft>
                <a:spcPts val="0"/>
              </a:spcAft>
              <a:buClr>
                <a:srgbClr val="000000"/>
              </a:buClr>
              <a:buSzPct val="97359"/>
              <a:buFont typeface="Wingdings" panose="05000000000000000000" pitchFamily="2" charset="2"/>
              <a:buChar char="Ø"/>
            </a:pPr>
            <a:r>
              <a:rPr lang="en-GB" sz="1643" dirty="0">
                <a:solidFill>
                  <a:srgbClr val="000000"/>
                </a:solidFill>
                <a:highlight>
                  <a:srgbClr val="FFFFFF"/>
                </a:highlight>
                <a:latin typeface="Times New Roman"/>
                <a:ea typeface="Times New Roman"/>
                <a:cs typeface="Times New Roman"/>
                <a:sym typeface="Times New Roman"/>
              </a:rPr>
              <a:t>Outcome: Class variable (0 or 1)</a:t>
            </a:r>
            <a:endParaRPr sz="1643" dirty="0">
              <a:solidFill>
                <a:srgbClr val="000000"/>
              </a:solidFill>
              <a:highlight>
                <a:srgbClr val="FFFFFF"/>
              </a:highlight>
              <a:latin typeface="Times New Roman"/>
              <a:ea typeface="Times New Roman"/>
              <a:cs typeface="Times New Roman"/>
              <a:sym typeface="Times New Roman"/>
            </a:endParaRPr>
          </a:p>
          <a:p>
            <a:pPr marL="0" lvl="0" indent="0" algn="l" rtl="0">
              <a:spcBef>
                <a:spcPts val="300"/>
              </a:spcBef>
              <a:spcAft>
                <a:spcPts val="0"/>
              </a:spcAft>
              <a:buNone/>
            </a:pPr>
            <a:endParaRPr sz="1800" u="sng"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1"/>
          <p:cNvPicPr preferRelativeResize="0"/>
          <p:nvPr/>
        </p:nvPicPr>
        <p:blipFill>
          <a:blip r:embed="rId3">
            <a:alphaModFix/>
          </a:blip>
          <a:stretch>
            <a:fillRect/>
          </a:stretch>
        </p:blipFill>
        <p:spPr>
          <a:xfrm>
            <a:off x="733200" y="1177525"/>
            <a:ext cx="7820775" cy="2588450"/>
          </a:xfrm>
          <a:prstGeom prst="rect">
            <a:avLst/>
          </a:prstGeom>
          <a:noFill/>
          <a:ln>
            <a:noFill/>
          </a:ln>
        </p:spPr>
      </p:pic>
      <p:sp>
        <p:nvSpPr>
          <p:cNvPr id="176" name="Google Shape;176;p21"/>
          <p:cNvSpPr txBox="1"/>
          <p:nvPr/>
        </p:nvSpPr>
        <p:spPr>
          <a:xfrm>
            <a:off x="3154975" y="511025"/>
            <a:ext cx="3121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u="sng" dirty="0">
                <a:solidFill>
                  <a:srgbClr val="FF9900"/>
                </a:solidFill>
                <a:latin typeface="Times New Roman"/>
                <a:ea typeface="Times New Roman"/>
                <a:cs typeface="Times New Roman"/>
                <a:sym typeface="Times New Roman"/>
              </a:rPr>
              <a:t>Diabetes Dataset</a:t>
            </a:r>
            <a:endParaRPr sz="2000" u="sng" dirty="0">
              <a:solidFill>
                <a:srgbClr val="FF99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21"/>
          <p:cNvSpPr txBox="1"/>
          <p:nvPr/>
        </p:nvSpPr>
        <p:spPr>
          <a:xfrm>
            <a:off x="2782875" y="349634"/>
            <a:ext cx="396972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u="sng" dirty="0" smtClean="0">
                <a:solidFill>
                  <a:srgbClr val="FF9900"/>
                </a:solidFill>
                <a:latin typeface="Times New Roman"/>
                <a:ea typeface="Times New Roman"/>
                <a:cs typeface="Times New Roman"/>
                <a:sym typeface="Times New Roman"/>
              </a:rPr>
              <a:t>Work Flow of Heart Disease Model</a:t>
            </a:r>
            <a:endParaRPr sz="2000" u="sng" dirty="0">
              <a:solidFill>
                <a:srgbClr val="FF9900"/>
              </a:solidFill>
              <a:latin typeface="Times New Roman"/>
              <a:ea typeface="Times New Roman"/>
              <a:cs typeface="Times New Roman"/>
              <a:sym typeface="Times New Roman"/>
            </a:endParaRPr>
          </a:p>
        </p:txBody>
      </p:sp>
      <p:grpSp>
        <p:nvGrpSpPr>
          <p:cNvPr id="6" name="Group 5"/>
          <p:cNvGrpSpPr>
            <a:grpSpLocks/>
          </p:cNvGrpSpPr>
          <p:nvPr/>
        </p:nvGrpSpPr>
        <p:grpSpPr bwMode="auto">
          <a:xfrm>
            <a:off x="2191068" y="1029530"/>
            <a:ext cx="5154612" cy="3557587"/>
            <a:chOff x="2170" y="290"/>
            <a:chExt cx="8117" cy="5604"/>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 y="468"/>
              <a:ext cx="7945" cy="51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p:cNvSpPr>
              <a:spLocks noChangeArrowheads="1"/>
            </p:cNvSpPr>
            <p:nvPr/>
          </p:nvSpPr>
          <p:spPr bwMode="auto">
            <a:xfrm>
              <a:off x="2176" y="297"/>
              <a:ext cx="8103" cy="5590"/>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a:p>
          </p:txBody>
        </p:sp>
      </p:grpSp>
    </p:spTree>
    <p:extLst>
      <p:ext uri="{BB962C8B-B14F-4D97-AF65-F5344CB8AC3E}">
        <p14:creationId xmlns:p14="http://schemas.microsoft.com/office/powerpoint/2010/main" val="285320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pSp>
        <p:nvGrpSpPr>
          <p:cNvPr id="9" name="Group 8"/>
          <p:cNvGrpSpPr>
            <a:grpSpLocks/>
          </p:cNvGrpSpPr>
          <p:nvPr/>
        </p:nvGrpSpPr>
        <p:grpSpPr bwMode="auto">
          <a:xfrm>
            <a:off x="784830" y="895374"/>
            <a:ext cx="7441024" cy="1009626"/>
            <a:chOff x="993" y="264"/>
            <a:chExt cx="9842" cy="1872"/>
          </a:xfrm>
        </p:grpSpPr>
        <p:sp>
          <p:nvSpPr>
            <p:cNvPr id="10" name="Rectangle 9"/>
            <p:cNvSpPr>
              <a:spLocks noChangeArrowheads="1"/>
            </p:cNvSpPr>
            <p:nvPr/>
          </p:nvSpPr>
          <p:spPr bwMode="auto">
            <a:xfrm>
              <a:off x="993" y="2095"/>
              <a:ext cx="9842" cy="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 y="264"/>
              <a:ext cx="9780" cy="159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1"/>
            <p:cNvSpPr>
              <a:spLocks noChangeArrowheads="1"/>
            </p:cNvSpPr>
            <p:nvPr/>
          </p:nvSpPr>
          <p:spPr bwMode="auto">
            <a:xfrm>
              <a:off x="1015" y="391"/>
              <a:ext cx="9795" cy="1642"/>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2735580" y="339900"/>
            <a:ext cx="3977640" cy="400110"/>
          </a:xfrm>
          <a:prstGeom prst="rect">
            <a:avLst/>
          </a:prstGeom>
          <a:noFill/>
        </p:spPr>
        <p:txBody>
          <a:bodyPr wrap="square" rtlCol="0">
            <a:spAutoFit/>
          </a:bodyPr>
          <a:lstStyle/>
          <a:p>
            <a:pPr lvl="0"/>
            <a:r>
              <a:rPr lang="en-GB" sz="2000" u="sng" dirty="0" smtClean="0">
                <a:solidFill>
                  <a:srgbClr val="FF9900"/>
                </a:solidFill>
                <a:latin typeface="Times New Roman"/>
                <a:ea typeface="Times New Roman"/>
                <a:cs typeface="Times New Roman"/>
                <a:sym typeface="Times New Roman"/>
              </a:rPr>
              <a:t>Data Collection &amp; Processing</a:t>
            </a:r>
            <a:endParaRPr lang="en-GB" sz="2000" u="sng" dirty="0">
              <a:solidFill>
                <a:srgbClr val="FF9900"/>
              </a:solidFill>
              <a:latin typeface="Times New Roman"/>
              <a:ea typeface="Times New Roman"/>
              <a:cs typeface="Times New Roman"/>
              <a:sym typeface="Times New Roman"/>
            </a:endParaRPr>
          </a:p>
        </p:txBody>
      </p:sp>
      <p:sp>
        <p:nvSpPr>
          <p:cNvPr id="16" name="Rectangle 1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7" name="Group 16"/>
          <p:cNvGrpSpPr>
            <a:grpSpLocks/>
          </p:cNvGrpSpPr>
          <p:nvPr/>
        </p:nvGrpSpPr>
        <p:grpSpPr bwMode="auto">
          <a:xfrm>
            <a:off x="801463" y="2029506"/>
            <a:ext cx="7399441" cy="2893014"/>
            <a:chOff x="0" y="0"/>
            <a:chExt cx="9842" cy="6858"/>
          </a:xfrm>
        </p:grpSpPr>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
              <a:ext cx="9842" cy="684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a:spLocks noChangeArrowheads="1"/>
            </p:cNvSpPr>
            <p:nvPr/>
          </p:nvSpPr>
          <p:spPr bwMode="auto">
            <a:xfrm>
              <a:off x="21" y="7"/>
              <a:ext cx="9795" cy="6759"/>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2018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pSp>
        <p:nvGrpSpPr>
          <p:cNvPr id="2" name="Group 1"/>
          <p:cNvGrpSpPr>
            <a:grpSpLocks/>
          </p:cNvGrpSpPr>
          <p:nvPr/>
        </p:nvGrpSpPr>
        <p:grpSpPr bwMode="auto">
          <a:xfrm>
            <a:off x="1497332" y="307023"/>
            <a:ext cx="6248400" cy="2415222"/>
            <a:chOff x="994" y="251"/>
            <a:chExt cx="9842" cy="4668"/>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 y="265"/>
              <a:ext cx="9842" cy="46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015" y="258"/>
              <a:ext cx="9795" cy="4582"/>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7"/>
          <p:cNvSpPr>
            <a:spLocks noChangeArrowheads="1"/>
          </p:cNvSpPr>
          <p:nvPr/>
        </p:nvSpPr>
        <p:spPr bwMode="auto">
          <a:xfrm>
            <a:off x="1457328" y="32613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4"/>
          <p:cNvGrpSpPr>
            <a:grpSpLocks/>
          </p:cNvGrpSpPr>
          <p:nvPr/>
        </p:nvGrpSpPr>
        <p:grpSpPr bwMode="auto">
          <a:xfrm>
            <a:off x="1495109" y="2766839"/>
            <a:ext cx="6249988" cy="1214438"/>
            <a:chOff x="0" y="0"/>
            <a:chExt cx="9842" cy="1913"/>
          </a:xfrm>
        </p:grpSpPr>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
              <a:ext cx="9842" cy="189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21" y="7"/>
              <a:ext cx="9795" cy="1817"/>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Rectangle 11"/>
          <p:cNvSpPr>
            <a:spLocks noChangeArrowheads="1"/>
          </p:cNvSpPr>
          <p:nvPr/>
        </p:nvSpPr>
        <p:spPr bwMode="auto">
          <a:xfrm>
            <a:off x="1483996" y="4484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0" name="Group 8"/>
          <p:cNvGrpSpPr>
            <a:grpSpLocks/>
          </p:cNvGrpSpPr>
          <p:nvPr/>
        </p:nvGrpSpPr>
        <p:grpSpPr bwMode="auto">
          <a:xfrm>
            <a:off x="1478598" y="4071478"/>
            <a:ext cx="6249988" cy="735013"/>
            <a:chOff x="0" y="0"/>
            <a:chExt cx="9842" cy="1158"/>
          </a:xfrm>
        </p:grpSpPr>
        <p:pic>
          <p:nvPicPr>
            <p:cNvPr id="30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
              <a:ext cx="9842" cy="11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9"/>
            <p:cNvSpPr>
              <a:spLocks noChangeArrowheads="1"/>
            </p:cNvSpPr>
            <p:nvPr/>
          </p:nvSpPr>
          <p:spPr bwMode="auto">
            <a:xfrm>
              <a:off x="21" y="7"/>
              <a:ext cx="9795" cy="1061"/>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72920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pSp>
        <p:nvGrpSpPr>
          <p:cNvPr id="2" name="Group 1"/>
          <p:cNvGrpSpPr>
            <a:grpSpLocks/>
          </p:cNvGrpSpPr>
          <p:nvPr/>
        </p:nvGrpSpPr>
        <p:grpSpPr bwMode="auto">
          <a:xfrm>
            <a:off x="1391603" y="925829"/>
            <a:ext cx="6248400" cy="3461703"/>
            <a:chOff x="994" y="384"/>
            <a:chExt cx="9842" cy="7331"/>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 y="398"/>
              <a:ext cx="9842" cy="73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015" y="391"/>
              <a:ext cx="9795" cy="7248"/>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p:nvSpPr>
        <p:spPr>
          <a:xfrm>
            <a:off x="2722700" y="408666"/>
            <a:ext cx="3539752" cy="400110"/>
          </a:xfrm>
          <a:prstGeom prst="rect">
            <a:avLst/>
          </a:prstGeom>
        </p:spPr>
        <p:txBody>
          <a:bodyPr wrap="none">
            <a:spAutoFit/>
          </a:bodyPr>
          <a:lstStyle/>
          <a:p>
            <a:pPr lvl="0" algn="ctr"/>
            <a:r>
              <a:rPr lang="en-GB" sz="2000" u="sng" dirty="0" smtClean="0">
                <a:solidFill>
                  <a:srgbClr val="FF9900"/>
                </a:solidFill>
                <a:latin typeface="Times New Roman"/>
                <a:ea typeface="Times New Roman"/>
                <a:cs typeface="Times New Roman"/>
                <a:sym typeface="Times New Roman"/>
              </a:rPr>
              <a:t>Splitting the Features and Target</a:t>
            </a:r>
            <a:endParaRPr lang="en-GB" sz="2000" u="sng" dirty="0">
              <a:solidFill>
                <a:srgbClr val="FF99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46436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21"/>
          <p:cNvSpPr txBox="1"/>
          <p:nvPr/>
        </p:nvSpPr>
        <p:spPr>
          <a:xfrm>
            <a:off x="2552995" y="299570"/>
            <a:ext cx="384255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u="sng" dirty="0" smtClean="0">
                <a:solidFill>
                  <a:srgbClr val="FF9900"/>
                </a:solidFill>
                <a:latin typeface="Times New Roman"/>
                <a:ea typeface="Times New Roman"/>
                <a:cs typeface="Times New Roman"/>
                <a:sym typeface="Times New Roman"/>
              </a:rPr>
              <a:t>Model Training(Logistic Regression)</a:t>
            </a:r>
            <a:endParaRPr sz="1800" u="sng" dirty="0">
              <a:solidFill>
                <a:srgbClr val="FF9900"/>
              </a:solidFill>
              <a:latin typeface="Times New Roman"/>
              <a:ea typeface="Times New Roman"/>
              <a:cs typeface="Times New Roman"/>
              <a:sym typeface="Times New Roman"/>
            </a:endParaRPr>
          </a:p>
        </p:txBody>
      </p:sp>
      <p:grpSp>
        <p:nvGrpSpPr>
          <p:cNvPr id="2" name="Group 2"/>
          <p:cNvGrpSpPr>
            <a:grpSpLocks/>
          </p:cNvGrpSpPr>
          <p:nvPr/>
        </p:nvGrpSpPr>
        <p:grpSpPr bwMode="auto">
          <a:xfrm>
            <a:off x="1216343" y="919163"/>
            <a:ext cx="6356266" cy="1045560"/>
            <a:chOff x="994" y="382"/>
            <a:chExt cx="9842" cy="1543"/>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 y="396"/>
              <a:ext cx="9842" cy="15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1015" y="389"/>
              <a:ext cx="9795" cy="1445"/>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5"/>
          <p:cNvGrpSpPr>
            <a:grpSpLocks/>
          </p:cNvGrpSpPr>
          <p:nvPr/>
        </p:nvGrpSpPr>
        <p:grpSpPr bwMode="auto">
          <a:xfrm>
            <a:off x="1199836" y="1959035"/>
            <a:ext cx="6359204" cy="2643445"/>
            <a:chOff x="994" y="384"/>
            <a:chExt cx="9842" cy="3253"/>
          </a:xfrm>
        </p:grpSpPr>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 y="398"/>
              <a:ext cx="9842" cy="32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p:cNvSpPr>
              <a:spLocks noChangeArrowheads="1"/>
            </p:cNvSpPr>
            <p:nvPr/>
          </p:nvSpPr>
          <p:spPr bwMode="auto">
            <a:xfrm>
              <a:off x="1015" y="391"/>
              <a:ext cx="9795" cy="3159"/>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41222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819150" y="416325"/>
            <a:ext cx="7505700" cy="631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3500" u="sng" dirty="0">
                <a:solidFill>
                  <a:srgbClr val="FF9900"/>
                </a:solidFill>
                <a:latin typeface="Times New Roman" panose="02020603050405020304" pitchFamily="18" charset="0"/>
                <a:cs typeface="Times New Roman" panose="02020603050405020304" pitchFamily="18" charset="0"/>
              </a:rPr>
              <a:t>Abstract</a:t>
            </a:r>
            <a:endParaRPr sz="3500" u="sng" dirty="0">
              <a:solidFill>
                <a:srgbClr val="FF9900"/>
              </a:solidFill>
              <a:latin typeface="Times New Roman" panose="02020603050405020304" pitchFamily="18" charset="0"/>
              <a:cs typeface="Times New Roman" panose="02020603050405020304" pitchFamily="18" charset="0"/>
            </a:endParaRPr>
          </a:p>
        </p:txBody>
      </p:sp>
      <p:sp>
        <p:nvSpPr>
          <p:cNvPr id="134" name="Google Shape;134;p14"/>
          <p:cNvSpPr txBox="1">
            <a:spLocks noGrp="1"/>
          </p:cNvSpPr>
          <p:nvPr>
            <p:ph type="body" idx="1"/>
          </p:nvPr>
        </p:nvSpPr>
        <p:spPr>
          <a:xfrm>
            <a:off x="672006" y="917602"/>
            <a:ext cx="7505700" cy="3417230"/>
          </a:xfrm>
          <a:prstGeom prst="rect">
            <a:avLst/>
          </a:prstGeom>
        </p:spPr>
        <p:txBody>
          <a:bodyPr spcFirstLastPara="1" wrap="square" lIns="91425" tIns="91425" rIns="91425" bIns="91425" anchor="t" anchorCtr="0">
            <a:noAutofit/>
          </a:bodyPr>
          <a:lstStyle/>
          <a:p>
            <a:pPr marL="577850" marR="381000" indent="-285750" algn="just">
              <a:lnSpc>
                <a:spcPct val="100000"/>
              </a:lnSpc>
              <a:spcBef>
                <a:spcPts val="3000"/>
              </a:spcBef>
              <a:buFont typeface="Wingdings" panose="05000000000000000000" pitchFamily="2" charset="2"/>
              <a:buChar char="Ø"/>
            </a:pPr>
            <a:r>
              <a:rPr lang="en-GB" sz="1500" dirty="0">
                <a:solidFill>
                  <a:srgbClr val="000000"/>
                </a:solidFill>
                <a:latin typeface="Times New Roman"/>
                <a:ea typeface="Times New Roman"/>
                <a:cs typeface="Times New Roman"/>
                <a:sym typeface="Times New Roman"/>
              </a:rPr>
              <a:t>The project aims to develop a web application for “General Disease Prediction System</a:t>
            </a:r>
            <a:r>
              <a:rPr lang="en-GB" sz="1500" dirty="0" smtClean="0">
                <a:solidFill>
                  <a:srgbClr val="000000"/>
                </a:solidFill>
                <a:latin typeface="Times New Roman"/>
                <a:ea typeface="Times New Roman"/>
                <a:cs typeface="Times New Roman"/>
                <a:sym typeface="Times New Roman"/>
              </a:rPr>
              <a:t>”.</a:t>
            </a:r>
          </a:p>
          <a:p>
            <a:pPr marL="577850" marR="381000" indent="-285750" algn="just">
              <a:lnSpc>
                <a:spcPct val="100000"/>
              </a:lnSpc>
              <a:spcBef>
                <a:spcPts val="3000"/>
              </a:spcBef>
              <a:buFont typeface="Wingdings" panose="05000000000000000000" pitchFamily="2" charset="2"/>
              <a:buChar char="Ø"/>
            </a:pPr>
            <a:r>
              <a:rPr lang="en-GB" sz="1500" dirty="0" smtClean="0">
                <a:solidFill>
                  <a:srgbClr val="000000"/>
                </a:solidFill>
                <a:latin typeface="Times New Roman"/>
                <a:ea typeface="Times New Roman"/>
                <a:cs typeface="Times New Roman"/>
                <a:sym typeface="Times New Roman"/>
              </a:rPr>
              <a:t>Our </a:t>
            </a:r>
            <a:r>
              <a:rPr lang="en-GB" sz="1500" dirty="0">
                <a:solidFill>
                  <a:srgbClr val="000000"/>
                </a:solidFill>
                <a:latin typeface="Times New Roman"/>
                <a:ea typeface="Times New Roman"/>
                <a:cs typeface="Times New Roman"/>
                <a:sym typeface="Times New Roman"/>
              </a:rPr>
              <a:t>project integrates a user friendly platform to cross validate results at the go and to spread general awareness and provide precautionary measures</a:t>
            </a:r>
            <a:r>
              <a:rPr lang="en-GB" sz="1500" dirty="0" smtClean="0">
                <a:solidFill>
                  <a:srgbClr val="000000"/>
                </a:solidFill>
                <a:latin typeface="Times New Roman"/>
                <a:ea typeface="Times New Roman"/>
                <a:cs typeface="Times New Roman"/>
                <a:sym typeface="Times New Roman"/>
              </a:rPr>
              <a:t>.</a:t>
            </a:r>
          </a:p>
          <a:p>
            <a:pPr marL="577850" marR="381000" indent="-285750" algn="just">
              <a:lnSpc>
                <a:spcPct val="100000"/>
              </a:lnSpc>
              <a:spcBef>
                <a:spcPts val="3000"/>
              </a:spcBef>
              <a:buFont typeface="Wingdings" panose="05000000000000000000" pitchFamily="2" charset="2"/>
              <a:buChar char="Ø"/>
            </a:pPr>
            <a:r>
              <a:rPr lang="en-GB" sz="1500" dirty="0" smtClean="0">
                <a:solidFill>
                  <a:srgbClr val="000000"/>
                </a:solidFill>
                <a:latin typeface="Times New Roman"/>
                <a:ea typeface="Times New Roman"/>
                <a:cs typeface="Times New Roman"/>
                <a:sym typeface="Times New Roman"/>
              </a:rPr>
              <a:t> </a:t>
            </a:r>
            <a:r>
              <a:rPr lang="en-GB" sz="1500" dirty="0">
                <a:solidFill>
                  <a:srgbClr val="000000"/>
                </a:solidFill>
                <a:latin typeface="Times New Roman"/>
                <a:ea typeface="Times New Roman"/>
                <a:cs typeface="Times New Roman"/>
                <a:sym typeface="Times New Roman"/>
              </a:rPr>
              <a:t>With the advancement in technologies and mobile phones being the most used user-friendly device, our team has come with an application that provides a prediction of the </a:t>
            </a:r>
            <a:r>
              <a:rPr lang="en-GB" sz="1500" dirty="0" smtClean="0">
                <a:solidFill>
                  <a:srgbClr val="000000"/>
                </a:solidFill>
                <a:latin typeface="Times New Roman"/>
                <a:ea typeface="Times New Roman"/>
                <a:cs typeface="Times New Roman"/>
                <a:sym typeface="Times New Roman"/>
              </a:rPr>
              <a:t>two </a:t>
            </a:r>
            <a:r>
              <a:rPr lang="en-GB" sz="1500" dirty="0">
                <a:solidFill>
                  <a:srgbClr val="000000"/>
                </a:solidFill>
                <a:latin typeface="Times New Roman"/>
                <a:ea typeface="Times New Roman"/>
                <a:cs typeface="Times New Roman"/>
                <a:sym typeface="Times New Roman"/>
              </a:rPr>
              <a:t>most caused lifestyle diseases like Diabetes and Heart Disease at your hand. </a:t>
            </a:r>
            <a:endParaRPr lang="en-GB" sz="1500" dirty="0" smtClean="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78226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21"/>
          <p:cNvSpPr txBox="1"/>
          <p:nvPr/>
        </p:nvSpPr>
        <p:spPr>
          <a:xfrm>
            <a:off x="3010195" y="328145"/>
            <a:ext cx="312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u="sng" dirty="0" smtClean="0">
                <a:solidFill>
                  <a:srgbClr val="FF9900"/>
                </a:solidFill>
                <a:latin typeface="Times New Roman"/>
                <a:ea typeface="Times New Roman"/>
                <a:cs typeface="Times New Roman"/>
                <a:sym typeface="Times New Roman"/>
              </a:rPr>
              <a:t>Model Evaluation </a:t>
            </a:r>
            <a:endParaRPr sz="1800" u="sng" dirty="0">
              <a:solidFill>
                <a:srgbClr val="FF9900"/>
              </a:solidFill>
              <a:latin typeface="Times New Roman"/>
              <a:ea typeface="Times New Roman"/>
              <a:cs typeface="Times New Roman"/>
              <a:sym typeface="Times New Roman"/>
            </a:endParaRPr>
          </a:p>
        </p:txBody>
      </p:sp>
      <p:grpSp>
        <p:nvGrpSpPr>
          <p:cNvPr id="6" name="Group 2"/>
          <p:cNvGrpSpPr>
            <a:grpSpLocks/>
          </p:cNvGrpSpPr>
          <p:nvPr/>
        </p:nvGrpSpPr>
        <p:grpSpPr bwMode="auto">
          <a:xfrm>
            <a:off x="1153510" y="1029653"/>
            <a:ext cx="6248400" cy="1036637"/>
            <a:chOff x="994" y="383"/>
            <a:chExt cx="9842" cy="1633"/>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 y="397"/>
              <a:ext cx="9842" cy="16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p:cNvSpPr>
              <a:spLocks noChangeArrowheads="1"/>
            </p:cNvSpPr>
            <p:nvPr/>
          </p:nvSpPr>
          <p:spPr bwMode="auto">
            <a:xfrm>
              <a:off x="1015" y="390"/>
              <a:ext cx="9795" cy="1551"/>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Box 1"/>
          <p:cNvSpPr txBox="1"/>
          <p:nvPr/>
        </p:nvSpPr>
        <p:spPr>
          <a:xfrm>
            <a:off x="1366345" y="2511972"/>
            <a:ext cx="5822731" cy="307777"/>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ccuracy of heart disease prediction model is 77%</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1159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21"/>
          <p:cNvSpPr txBox="1"/>
          <p:nvPr/>
        </p:nvSpPr>
        <p:spPr>
          <a:xfrm>
            <a:off x="3010195" y="328145"/>
            <a:ext cx="312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u="sng" dirty="0" smtClean="0">
                <a:solidFill>
                  <a:srgbClr val="FF9900"/>
                </a:solidFill>
                <a:latin typeface="Times New Roman"/>
                <a:ea typeface="Times New Roman"/>
                <a:cs typeface="Times New Roman"/>
                <a:sym typeface="Times New Roman"/>
              </a:rPr>
              <a:t>Model Prediction </a:t>
            </a:r>
            <a:endParaRPr sz="1800" u="sng" dirty="0">
              <a:solidFill>
                <a:srgbClr val="FF9900"/>
              </a:solidFill>
              <a:latin typeface="Times New Roman"/>
              <a:ea typeface="Times New Roman"/>
              <a:cs typeface="Times New Roman"/>
              <a:sym typeface="Times New Roman"/>
            </a:endParaRPr>
          </a:p>
        </p:txBody>
      </p:sp>
      <p:grpSp>
        <p:nvGrpSpPr>
          <p:cNvPr id="2" name="Group 2"/>
          <p:cNvGrpSpPr>
            <a:grpSpLocks/>
          </p:cNvGrpSpPr>
          <p:nvPr/>
        </p:nvGrpSpPr>
        <p:grpSpPr bwMode="auto">
          <a:xfrm>
            <a:off x="1185863" y="1029018"/>
            <a:ext cx="6248400" cy="2946400"/>
            <a:chOff x="994" y="382"/>
            <a:chExt cx="9842" cy="4639"/>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 y="396"/>
              <a:ext cx="9842" cy="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1015" y="389"/>
              <a:ext cx="9795" cy="4551"/>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40326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5" name="TextBox 14"/>
          <p:cNvSpPr txBox="1"/>
          <p:nvPr/>
        </p:nvSpPr>
        <p:spPr>
          <a:xfrm>
            <a:off x="2183130" y="375661"/>
            <a:ext cx="3977640" cy="369332"/>
          </a:xfrm>
          <a:prstGeom prst="rect">
            <a:avLst/>
          </a:prstGeom>
          <a:noFill/>
        </p:spPr>
        <p:txBody>
          <a:bodyPr wrap="square" rtlCol="0">
            <a:spAutoFit/>
          </a:bodyPr>
          <a:lstStyle/>
          <a:p>
            <a:pPr lvl="0" algn="ctr"/>
            <a:r>
              <a:rPr lang="en-GB" sz="1800" u="sng" dirty="0" smtClean="0">
                <a:solidFill>
                  <a:srgbClr val="FF9900"/>
                </a:solidFill>
                <a:latin typeface="Times New Roman"/>
                <a:ea typeface="Times New Roman"/>
                <a:cs typeface="Times New Roman"/>
                <a:sym typeface="Times New Roman"/>
              </a:rPr>
              <a:t>Work Flow of Diabetes Model</a:t>
            </a:r>
            <a:endParaRPr lang="en-GB" sz="1800" u="sng" dirty="0">
              <a:solidFill>
                <a:srgbClr val="FF9900"/>
              </a:solidFill>
              <a:latin typeface="Times New Roman"/>
              <a:ea typeface="Times New Roman"/>
              <a:cs typeface="Times New Roman"/>
              <a:sym typeface="Times New Roman"/>
            </a:endParaRPr>
          </a:p>
        </p:txBody>
      </p:sp>
      <p:sp>
        <p:nvSpPr>
          <p:cNvPr id="16" name="Rectangle 1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 name="Group 2"/>
          <p:cNvGrpSpPr>
            <a:grpSpLocks/>
          </p:cNvGrpSpPr>
          <p:nvPr/>
        </p:nvGrpSpPr>
        <p:grpSpPr bwMode="auto">
          <a:xfrm>
            <a:off x="1708534" y="974396"/>
            <a:ext cx="5681662" cy="3649663"/>
            <a:chOff x="1349" y="322"/>
            <a:chExt cx="9216" cy="620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 y="495"/>
              <a:ext cx="9188" cy="60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1356" y="329"/>
              <a:ext cx="9202" cy="6185"/>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a:p>
          </p:txBody>
        </p:sp>
      </p:grpSp>
    </p:spTree>
    <p:extLst>
      <p:ext uri="{BB962C8B-B14F-4D97-AF65-F5344CB8AC3E}">
        <p14:creationId xmlns:p14="http://schemas.microsoft.com/office/powerpoint/2010/main" val="15210093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5" name="TextBox 14"/>
          <p:cNvSpPr txBox="1"/>
          <p:nvPr/>
        </p:nvSpPr>
        <p:spPr>
          <a:xfrm>
            <a:off x="2735580" y="295827"/>
            <a:ext cx="3977640" cy="400110"/>
          </a:xfrm>
          <a:prstGeom prst="rect">
            <a:avLst/>
          </a:prstGeom>
          <a:noFill/>
        </p:spPr>
        <p:txBody>
          <a:bodyPr wrap="square" rtlCol="0">
            <a:spAutoFit/>
          </a:bodyPr>
          <a:lstStyle/>
          <a:p>
            <a:pPr lvl="0"/>
            <a:r>
              <a:rPr lang="en-GB" sz="2000" u="sng" dirty="0" smtClean="0">
                <a:solidFill>
                  <a:srgbClr val="FF9900"/>
                </a:solidFill>
                <a:latin typeface="Times New Roman"/>
                <a:ea typeface="Times New Roman"/>
                <a:cs typeface="Times New Roman"/>
                <a:sym typeface="Times New Roman"/>
              </a:rPr>
              <a:t>Data Collection &amp; Processing</a:t>
            </a:r>
            <a:endParaRPr lang="en-GB" sz="2000" u="sng" dirty="0">
              <a:solidFill>
                <a:srgbClr val="FF9900"/>
              </a:solidFill>
              <a:latin typeface="Times New Roman"/>
              <a:ea typeface="Times New Roman"/>
              <a:cs typeface="Times New Roman"/>
              <a:sym typeface="Times New Roman"/>
            </a:endParaRPr>
          </a:p>
        </p:txBody>
      </p:sp>
      <p:sp>
        <p:nvSpPr>
          <p:cNvPr id="16" name="Rectangle 1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 name="Group 2"/>
          <p:cNvGrpSpPr>
            <a:grpSpLocks/>
          </p:cNvGrpSpPr>
          <p:nvPr/>
        </p:nvGrpSpPr>
        <p:grpSpPr bwMode="auto">
          <a:xfrm>
            <a:off x="1202799" y="857819"/>
            <a:ext cx="6222050" cy="969340"/>
            <a:chOff x="1008" y="262"/>
            <a:chExt cx="9809" cy="1875"/>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 y="276"/>
              <a:ext cx="9780" cy="18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1015" y="269"/>
              <a:ext cx="9795" cy="1860"/>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5"/>
          <p:cNvGrpSpPr>
            <a:grpSpLocks/>
          </p:cNvGrpSpPr>
          <p:nvPr/>
        </p:nvGrpSpPr>
        <p:grpSpPr bwMode="auto">
          <a:xfrm>
            <a:off x="1207239" y="1919069"/>
            <a:ext cx="6208095" cy="2148763"/>
            <a:chOff x="994" y="5672"/>
            <a:chExt cx="9842" cy="3941"/>
          </a:xfrm>
        </p:grpSpPr>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 y="5686"/>
              <a:ext cx="9842" cy="3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p:cNvSpPr>
              <a:spLocks noChangeArrowheads="1"/>
            </p:cNvSpPr>
            <p:nvPr/>
          </p:nvSpPr>
          <p:spPr bwMode="auto">
            <a:xfrm>
              <a:off x="1015" y="5679"/>
              <a:ext cx="9795" cy="3864"/>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2"/>
          <p:cNvGrpSpPr>
            <a:grpSpLocks/>
          </p:cNvGrpSpPr>
          <p:nvPr/>
        </p:nvGrpSpPr>
        <p:grpSpPr bwMode="auto">
          <a:xfrm>
            <a:off x="1206608" y="4108388"/>
            <a:ext cx="6248400" cy="674687"/>
            <a:chOff x="994" y="9880"/>
            <a:chExt cx="9842" cy="1063"/>
          </a:xfrm>
        </p:grpSpPr>
        <p:pic>
          <p:nvPicPr>
            <p:cNvPr id="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 y="9894"/>
              <a:ext cx="9842" cy="104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4"/>
            <p:cNvSpPr>
              <a:spLocks noChangeArrowheads="1"/>
            </p:cNvSpPr>
            <p:nvPr/>
          </p:nvSpPr>
          <p:spPr bwMode="auto">
            <a:xfrm>
              <a:off x="1015" y="9886"/>
              <a:ext cx="9795" cy="977"/>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64297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6" name="Rectangle 1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8" name="Group 5"/>
          <p:cNvGrpSpPr>
            <a:grpSpLocks/>
          </p:cNvGrpSpPr>
          <p:nvPr/>
        </p:nvGrpSpPr>
        <p:grpSpPr bwMode="auto">
          <a:xfrm>
            <a:off x="1181923" y="911513"/>
            <a:ext cx="6322464" cy="1203926"/>
            <a:chOff x="994" y="382"/>
            <a:chExt cx="9842" cy="1453"/>
          </a:xfrm>
        </p:grpSpPr>
        <p:sp>
          <p:nvSpPr>
            <p:cNvPr id="9" name="Rectangle 6"/>
            <p:cNvSpPr>
              <a:spLocks noChangeArrowheads="1"/>
            </p:cNvSpPr>
            <p:nvPr/>
          </p:nvSpPr>
          <p:spPr bwMode="auto">
            <a:xfrm>
              <a:off x="993" y="1808"/>
              <a:ext cx="9842"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 y="396"/>
              <a:ext cx="9780" cy="12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p:cNvSpPr>
              <a:spLocks noChangeArrowheads="1"/>
            </p:cNvSpPr>
            <p:nvPr/>
          </p:nvSpPr>
          <p:spPr bwMode="auto">
            <a:xfrm>
              <a:off x="1015" y="389"/>
              <a:ext cx="9795" cy="1352"/>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TextBox 16"/>
          <p:cNvSpPr txBox="1"/>
          <p:nvPr/>
        </p:nvSpPr>
        <p:spPr>
          <a:xfrm>
            <a:off x="2735580" y="350191"/>
            <a:ext cx="3977640" cy="400110"/>
          </a:xfrm>
          <a:prstGeom prst="rect">
            <a:avLst/>
          </a:prstGeom>
          <a:noFill/>
        </p:spPr>
        <p:txBody>
          <a:bodyPr wrap="square" rtlCol="0">
            <a:spAutoFit/>
          </a:bodyPr>
          <a:lstStyle/>
          <a:p>
            <a:pPr lvl="0"/>
            <a:r>
              <a:rPr lang="en-GB" sz="2000" u="sng" dirty="0" smtClean="0">
                <a:solidFill>
                  <a:srgbClr val="FF9900"/>
                </a:solidFill>
                <a:latin typeface="Times New Roman"/>
                <a:ea typeface="Times New Roman"/>
                <a:cs typeface="Times New Roman"/>
                <a:sym typeface="Times New Roman"/>
              </a:rPr>
              <a:t>Splitting Data </a:t>
            </a:r>
            <a:endParaRPr lang="en-GB" sz="2000" u="sng" dirty="0">
              <a:solidFill>
                <a:srgbClr val="FF9900"/>
              </a:solidFill>
              <a:latin typeface="Times New Roman"/>
              <a:ea typeface="Times New Roman"/>
              <a:cs typeface="Times New Roman"/>
              <a:sym typeface="Times New Roman"/>
            </a:endParaRPr>
          </a:p>
        </p:txBody>
      </p:sp>
      <p:sp>
        <p:nvSpPr>
          <p:cNvPr id="18" name="TextBox 17"/>
          <p:cNvSpPr txBox="1"/>
          <p:nvPr/>
        </p:nvSpPr>
        <p:spPr>
          <a:xfrm>
            <a:off x="2472821" y="2300656"/>
            <a:ext cx="3977640" cy="400110"/>
          </a:xfrm>
          <a:prstGeom prst="rect">
            <a:avLst/>
          </a:prstGeom>
          <a:noFill/>
        </p:spPr>
        <p:txBody>
          <a:bodyPr wrap="square" rtlCol="0">
            <a:spAutoFit/>
          </a:bodyPr>
          <a:lstStyle/>
          <a:p>
            <a:pPr lvl="0"/>
            <a:r>
              <a:rPr lang="en-GB" sz="2000" u="sng" dirty="0" smtClean="0">
                <a:solidFill>
                  <a:srgbClr val="FF9900"/>
                </a:solidFill>
                <a:latin typeface="Times New Roman"/>
                <a:ea typeface="Times New Roman"/>
                <a:cs typeface="Times New Roman"/>
                <a:sym typeface="Times New Roman"/>
              </a:rPr>
              <a:t>Model Training(SVM) </a:t>
            </a:r>
            <a:endParaRPr lang="en-GB" sz="2000" u="sng" dirty="0">
              <a:solidFill>
                <a:srgbClr val="FF9900"/>
              </a:solidFill>
              <a:latin typeface="Times New Roman"/>
              <a:ea typeface="Times New Roman"/>
              <a:cs typeface="Times New Roman"/>
              <a:sym typeface="Times New Roman"/>
            </a:endParaRPr>
          </a:p>
        </p:txBody>
      </p:sp>
      <p:grpSp>
        <p:nvGrpSpPr>
          <p:cNvPr id="11" name="Group 9"/>
          <p:cNvGrpSpPr>
            <a:grpSpLocks/>
          </p:cNvGrpSpPr>
          <p:nvPr/>
        </p:nvGrpSpPr>
        <p:grpSpPr bwMode="auto">
          <a:xfrm>
            <a:off x="1217027" y="2846296"/>
            <a:ext cx="6248400" cy="1682750"/>
            <a:chOff x="994" y="383"/>
            <a:chExt cx="9842" cy="2651"/>
          </a:xfrm>
        </p:grpSpPr>
        <p:pic>
          <p:nvPicPr>
            <p:cNvPr id="30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 y="397"/>
              <a:ext cx="9842" cy="263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a:spLocks noChangeArrowheads="1"/>
            </p:cNvSpPr>
            <p:nvPr/>
          </p:nvSpPr>
          <p:spPr bwMode="auto">
            <a:xfrm>
              <a:off x="1015" y="390"/>
              <a:ext cx="9795" cy="2552"/>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6299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6" name="Rectangle 1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TextBox 16"/>
          <p:cNvSpPr txBox="1"/>
          <p:nvPr/>
        </p:nvSpPr>
        <p:spPr>
          <a:xfrm>
            <a:off x="2535883" y="699851"/>
            <a:ext cx="3970020" cy="461665"/>
          </a:xfrm>
          <a:prstGeom prst="rect">
            <a:avLst/>
          </a:prstGeom>
          <a:noFill/>
        </p:spPr>
        <p:txBody>
          <a:bodyPr wrap="square" rtlCol="0">
            <a:spAutoFit/>
          </a:bodyPr>
          <a:lstStyle/>
          <a:p>
            <a:pPr lvl="0"/>
            <a:r>
              <a:rPr lang="en-GB" sz="2400" u="sng" dirty="0" smtClean="0">
                <a:solidFill>
                  <a:srgbClr val="FF9900"/>
                </a:solidFill>
                <a:latin typeface="Times New Roman"/>
                <a:ea typeface="Times New Roman"/>
                <a:cs typeface="Times New Roman"/>
                <a:sym typeface="Times New Roman"/>
              </a:rPr>
              <a:t>Model Evaluation </a:t>
            </a:r>
            <a:endParaRPr lang="en-GB" sz="2400" u="sng" dirty="0">
              <a:solidFill>
                <a:srgbClr val="FF9900"/>
              </a:solidFill>
              <a:latin typeface="Times New Roman"/>
              <a:ea typeface="Times New Roman"/>
              <a:cs typeface="Times New Roman"/>
              <a:sym typeface="Times New Roman"/>
            </a:endParaRPr>
          </a:p>
        </p:txBody>
      </p:sp>
      <p:grpSp>
        <p:nvGrpSpPr>
          <p:cNvPr id="2" name="Group 2"/>
          <p:cNvGrpSpPr>
            <a:grpSpLocks/>
          </p:cNvGrpSpPr>
          <p:nvPr/>
        </p:nvGrpSpPr>
        <p:grpSpPr bwMode="auto">
          <a:xfrm>
            <a:off x="1281771" y="1601918"/>
            <a:ext cx="6285677" cy="1319958"/>
            <a:chOff x="994" y="381"/>
            <a:chExt cx="9842" cy="1781"/>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 y="395"/>
              <a:ext cx="9842" cy="1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1015" y="388"/>
              <a:ext cx="9795" cy="1695"/>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 name="TextBox 6"/>
          <p:cNvSpPr txBox="1"/>
          <p:nvPr/>
        </p:nvSpPr>
        <p:spPr>
          <a:xfrm>
            <a:off x="1376855" y="3247361"/>
            <a:ext cx="5822731" cy="307777"/>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ccuracy of Diabetes prediction model is 81%</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8766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6" name="Rectangle 1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TextBox 16"/>
          <p:cNvSpPr txBox="1"/>
          <p:nvPr/>
        </p:nvSpPr>
        <p:spPr>
          <a:xfrm>
            <a:off x="2535883" y="699851"/>
            <a:ext cx="3970020" cy="400110"/>
          </a:xfrm>
          <a:prstGeom prst="rect">
            <a:avLst/>
          </a:prstGeom>
          <a:noFill/>
        </p:spPr>
        <p:txBody>
          <a:bodyPr wrap="square" rtlCol="0">
            <a:spAutoFit/>
          </a:bodyPr>
          <a:lstStyle/>
          <a:p>
            <a:pPr lvl="0"/>
            <a:r>
              <a:rPr lang="en-GB" sz="2000" u="sng" dirty="0" smtClean="0">
                <a:solidFill>
                  <a:srgbClr val="FF9900"/>
                </a:solidFill>
                <a:latin typeface="Times New Roman"/>
                <a:ea typeface="Times New Roman"/>
                <a:cs typeface="Times New Roman"/>
                <a:sym typeface="Times New Roman"/>
              </a:rPr>
              <a:t>Model Prediction </a:t>
            </a:r>
            <a:endParaRPr lang="en-GB" sz="2000" u="sng" dirty="0">
              <a:solidFill>
                <a:srgbClr val="FF9900"/>
              </a:solidFill>
              <a:latin typeface="Times New Roman"/>
              <a:ea typeface="Times New Roman"/>
              <a:cs typeface="Times New Roman"/>
              <a:sym typeface="Times New Roman"/>
            </a:endParaRPr>
          </a:p>
        </p:txBody>
      </p:sp>
      <p:grpSp>
        <p:nvGrpSpPr>
          <p:cNvPr id="7" name="Group 5"/>
          <p:cNvGrpSpPr>
            <a:grpSpLocks/>
          </p:cNvGrpSpPr>
          <p:nvPr/>
        </p:nvGrpSpPr>
        <p:grpSpPr bwMode="auto">
          <a:xfrm>
            <a:off x="1420023" y="1261241"/>
            <a:ext cx="6201740" cy="3115003"/>
            <a:chOff x="994" y="262"/>
            <a:chExt cx="9842" cy="5800"/>
          </a:xfrm>
        </p:grpSpPr>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 y="276"/>
              <a:ext cx="9842" cy="57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p:nvSpPr>
          <p:spPr bwMode="auto">
            <a:xfrm>
              <a:off x="1015" y="269"/>
              <a:ext cx="9795" cy="5715"/>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407889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ctrTitle"/>
          </p:nvPr>
        </p:nvSpPr>
        <p:spPr>
          <a:xfrm>
            <a:off x="1858700" y="367526"/>
            <a:ext cx="5361300" cy="6435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dirty="0">
                <a:solidFill>
                  <a:srgbClr val="FF9900"/>
                </a:solidFill>
                <a:latin typeface="Times New Roman" panose="02020603050405020304" pitchFamily="18" charset="0"/>
                <a:cs typeface="Times New Roman" panose="02020603050405020304" pitchFamily="18" charset="0"/>
              </a:rPr>
              <a:t>Algorithm</a:t>
            </a:r>
            <a:endParaRPr u="sng" dirty="0">
              <a:solidFill>
                <a:srgbClr val="FF9900"/>
              </a:solidFill>
              <a:latin typeface="Times New Roman" panose="02020603050405020304" pitchFamily="18" charset="0"/>
              <a:cs typeface="Times New Roman" panose="02020603050405020304" pitchFamily="18" charset="0"/>
            </a:endParaRPr>
          </a:p>
        </p:txBody>
      </p:sp>
      <p:sp>
        <p:nvSpPr>
          <p:cNvPr id="194" name="Google Shape;194;p24"/>
          <p:cNvSpPr txBox="1">
            <a:spLocks noGrp="1"/>
          </p:cNvSpPr>
          <p:nvPr>
            <p:ph type="subTitle" idx="1"/>
          </p:nvPr>
        </p:nvSpPr>
        <p:spPr>
          <a:xfrm>
            <a:off x="1177575" y="1227971"/>
            <a:ext cx="7176600" cy="2765959"/>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800" u="sng" dirty="0">
                <a:solidFill>
                  <a:schemeClr val="dk2"/>
                </a:solidFill>
                <a:latin typeface="Times New Roman"/>
                <a:ea typeface="Times New Roman"/>
                <a:cs typeface="Times New Roman"/>
                <a:sym typeface="Times New Roman"/>
              </a:rPr>
              <a:t>Support Vector Machine</a:t>
            </a:r>
            <a:r>
              <a:rPr lang="en-GB" sz="1800" dirty="0">
                <a:solidFill>
                  <a:schemeClr val="dk2"/>
                </a:solidFill>
                <a:latin typeface="Times New Roman"/>
                <a:ea typeface="Times New Roman"/>
                <a:cs typeface="Times New Roman"/>
                <a:sym typeface="Times New Roman"/>
              </a:rPr>
              <a:t>:</a:t>
            </a:r>
            <a:r>
              <a:rPr lang="en-GB" dirty="0">
                <a:solidFill>
                  <a:schemeClr val="dk2"/>
                </a:solidFill>
                <a:latin typeface="Times New Roman"/>
                <a:ea typeface="Times New Roman"/>
                <a:cs typeface="Times New Roman"/>
                <a:sym typeface="Times New Roman"/>
              </a:rPr>
              <a:t> </a:t>
            </a:r>
            <a:endParaRPr lang="en-GB" dirty="0" smtClean="0">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dirty="0">
              <a:solidFill>
                <a:schemeClr val="dk2"/>
              </a:solidFill>
              <a:latin typeface="Times New Roman"/>
              <a:ea typeface="Times New Roman"/>
              <a:cs typeface="Times New Roman"/>
              <a:sym typeface="Times New Roman"/>
            </a:endParaRPr>
          </a:p>
          <a:p>
            <a:pPr marL="285750" lvl="0" indent="-285750" algn="just" rtl="0">
              <a:lnSpc>
                <a:spcPct val="115000"/>
              </a:lnSpc>
              <a:spcBef>
                <a:spcPts val="0"/>
              </a:spcBef>
              <a:spcAft>
                <a:spcPts val="0"/>
              </a:spcAft>
              <a:buFont typeface="Wingdings" panose="05000000000000000000" pitchFamily="2" charset="2"/>
              <a:buChar char="Ø"/>
            </a:pPr>
            <a:r>
              <a:rPr lang="en-GB" sz="1500" dirty="0">
                <a:solidFill>
                  <a:schemeClr val="dk2"/>
                </a:solidFill>
                <a:latin typeface="Times New Roman"/>
                <a:ea typeface="Times New Roman"/>
                <a:cs typeface="Times New Roman"/>
                <a:sym typeface="Times New Roman"/>
              </a:rPr>
              <a:t>A support vector machine (SVM) is machine learning algorithm that analyses data for classification and regression analysis. SVM is a supervised learning method that looks at data and sorts it into one of two categories. </a:t>
            </a:r>
            <a:endParaRPr lang="en-GB" sz="1500" dirty="0" smtClean="0">
              <a:solidFill>
                <a:schemeClr val="dk2"/>
              </a:solidFill>
              <a:latin typeface="Times New Roman"/>
              <a:ea typeface="Times New Roman"/>
              <a:cs typeface="Times New Roman"/>
              <a:sym typeface="Times New Roman"/>
            </a:endParaRPr>
          </a:p>
          <a:p>
            <a:pPr marL="0" lvl="0" indent="0" algn="just" rtl="0">
              <a:lnSpc>
                <a:spcPct val="115000"/>
              </a:lnSpc>
              <a:spcBef>
                <a:spcPts val="0"/>
              </a:spcBef>
              <a:spcAft>
                <a:spcPts val="0"/>
              </a:spcAft>
            </a:pPr>
            <a:endParaRPr lang="en-GB" sz="1500" dirty="0" smtClean="0">
              <a:solidFill>
                <a:schemeClr val="dk2"/>
              </a:solidFill>
              <a:latin typeface="Times New Roman"/>
              <a:ea typeface="Times New Roman"/>
              <a:cs typeface="Times New Roman"/>
              <a:sym typeface="Times New Roman"/>
            </a:endParaRPr>
          </a:p>
          <a:p>
            <a:pPr marL="285750" lvl="0" indent="-285750" algn="just" rtl="0">
              <a:lnSpc>
                <a:spcPct val="115000"/>
              </a:lnSpc>
              <a:spcBef>
                <a:spcPts val="0"/>
              </a:spcBef>
              <a:spcAft>
                <a:spcPts val="0"/>
              </a:spcAft>
              <a:buFont typeface="Wingdings" panose="05000000000000000000" pitchFamily="2" charset="2"/>
              <a:buChar char="Ø"/>
            </a:pPr>
            <a:r>
              <a:rPr lang="en-GB" sz="1500" dirty="0" smtClean="0">
                <a:solidFill>
                  <a:schemeClr val="dk2"/>
                </a:solidFill>
                <a:latin typeface="Times New Roman"/>
                <a:ea typeface="Times New Roman"/>
                <a:cs typeface="Times New Roman"/>
                <a:sym typeface="Times New Roman"/>
              </a:rPr>
              <a:t>An </a:t>
            </a:r>
            <a:r>
              <a:rPr lang="en-GB" sz="1500" dirty="0">
                <a:solidFill>
                  <a:schemeClr val="dk2"/>
                </a:solidFill>
                <a:latin typeface="Times New Roman"/>
                <a:ea typeface="Times New Roman"/>
                <a:cs typeface="Times New Roman"/>
                <a:sym typeface="Times New Roman"/>
              </a:rPr>
              <a:t>SVM outputs a map of the sorted data with the margins between the two as far apart as possible. SVMs are used in text categorization, image classification, handwriting recognition and in the sciences.</a:t>
            </a:r>
            <a:endParaRPr sz="15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ctrTitle"/>
          </p:nvPr>
        </p:nvSpPr>
        <p:spPr>
          <a:xfrm>
            <a:off x="1858700" y="367526"/>
            <a:ext cx="5361300" cy="6435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dirty="0">
                <a:solidFill>
                  <a:srgbClr val="FF9900"/>
                </a:solidFill>
                <a:latin typeface="Times New Roman" panose="02020603050405020304" pitchFamily="18" charset="0"/>
                <a:cs typeface="Times New Roman" panose="02020603050405020304" pitchFamily="18" charset="0"/>
              </a:rPr>
              <a:t>Algorithm</a:t>
            </a:r>
            <a:endParaRPr u="sng" dirty="0">
              <a:solidFill>
                <a:srgbClr val="FF9900"/>
              </a:solidFill>
              <a:latin typeface="Times New Roman" panose="02020603050405020304" pitchFamily="18" charset="0"/>
              <a:cs typeface="Times New Roman" panose="02020603050405020304" pitchFamily="18" charset="0"/>
            </a:endParaRPr>
          </a:p>
        </p:txBody>
      </p:sp>
      <p:sp>
        <p:nvSpPr>
          <p:cNvPr id="200" name="Google Shape;200;p25"/>
          <p:cNvSpPr txBox="1">
            <a:spLocks noGrp="1"/>
          </p:cNvSpPr>
          <p:nvPr>
            <p:ph type="subTitle" idx="1"/>
          </p:nvPr>
        </p:nvSpPr>
        <p:spPr>
          <a:xfrm>
            <a:off x="1188675" y="1366400"/>
            <a:ext cx="7176600" cy="2069400"/>
          </a:xfrm>
          <a:prstGeom prst="rect">
            <a:avLst/>
          </a:prstGeom>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None/>
            </a:pPr>
            <a:r>
              <a:rPr lang="en-GB" sz="1800" u="sng" dirty="0">
                <a:solidFill>
                  <a:schemeClr val="dk2"/>
                </a:solidFill>
                <a:latin typeface="Times New Roman"/>
                <a:ea typeface="Times New Roman"/>
                <a:cs typeface="Times New Roman"/>
                <a:sym typeface="Times New Roman"/>
              </a:rPr>
              <a:t>Logistic Regression: </a:t>
            </a:r>
            <a:endParaRPr lang="en-GB" sz="1800" u="sng" dirty="0" smtClean="0">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u="sng" dirty="0">
              <a:solidFill>
                <a:schemeClr val="dk2"/>
              </a:solidFill>
              <a:latin typeface="Times New Roman"/>
              <a:ea typeface="Times New Roman"/>
              <a:cs typeface="Times New Roman"/>
              <a:sym typeface="Times New Roman"/>
            </a:endParaRPr>
          </a:p>
          <a:p>
            <a:pPr marL="285750" lvl="0" indent="-285750" algn="just" rtl="0">
              <a:lnSpc>
                <a:spcPct val="115000"/>
              </a:lnSpc>
              <a:spcBef>
                <a:spcPts val="0"/>
              </a:spcBef>
              <a:spcAft>
                <a:spcPts val="0"/>
              </a:spcAft>
              <a:buFont typeface="Wingdings" panose="05000000000000000000" pitchFamily="2" charset="2"/>
              <a:buChar char="Ø"/>
            </a:pPr>
            <a:r>
              <a:rPr lang="en-GB" sz="1500" dirty="0">
                <a:solidFill>
                  <a:schemeClr val="dk2"/>
                </a:solidFill>
                <a:latin typeface="Times New Roman"/>
                <a:ea typeface="Times New Roman"/>
                <a:cs typeface="Times New Roman"/>
                <a:sym typeface="Times New Roman"/>
              </a:rPr>
              <a:t>Logistic regression is a statistical analysis method used to predict a data value based on prior observations of a data set</a:t>
            </a:r>
            <a:r>
              <a:rPr lang="en-GB" sz="1500" dirty="0" smtClean="0">
                <a:solidFill>
                  <a:schemeClr val="dk2"/>
                </a:solidFill>
                <a:latin typeface="Times New Roman"/>
                <a:ea typeface="Times New Roman"/>
                <a:cs typeface="Times New Roman"/>
                <a:sym typeface="Times New Roman"/>
              </a:rPr>
              <a:t>.</a:t>
            </a:r>
          </a:p>
          <a:p>
            <a:pPr marL="285750" lvl="0" indent="-285750" algn="just" rtl="0">
              <a:lnSpc>
                <a:spcPct val="115000"/>
              </a:lnSpc>
              <a:spcBef>
                <a:spcPts val="0"/>
              </a:spcBef>
              <a:spcAft>
                <a:spcPts val="0"/>
              </a:spcAft>
              <a:buFont typeface="Wingdings" panose="05000000000000000000" pitchFamily="2" charset="2"/>
              <a:buChar char="Ø"/>
            </a:pPr>
            <a:endParaRPr lang="en-GB" sz="1500" dirty="0">
              <a:solidFill>
                <a:schemeClr val="dk2"/>
              </a:solidFill>
              <a:latin typeface="Times New Roman"/>
              <a:ea typeface="Times New Roman"/>
              <a:cs typeface="Times New Roman"/>
              <a:sym typeface="Times New Roman"/>
            </a:endParaRPr>
          </a:p>
          <a:p>
            <a:pPr marL="285750" lvl="0" indent="-285750" algn="just" rtl="0">
              <a:lnSpc>
                <a:spcPct val="115000"/>
              </a:lnSpc>
              <a:spcBef>
                <a:spcPts val="0"/>
              </a:spcBef>
              <a:spcAft>
                <a:spcPts val="0"/>
              </a:spcAft>
              <a:buFont typeface="Wingdings" panose="05000000000000000000" pitchFamily="2" charset="2"/>
              <a:buChar char="Ø"/>
            </a:pPr>
            <a:r>
              <a:rPr lang="en-GB" sz="1500" dirty="0" smtClean="0">
                <a:solidFill>
                  <a:schemeClr val="dk2"/>
                </a:solidFill>
                <a:latin typeface="Times New Roman"/>
                <a:ea typeface="Times New Roman"/>
                <a:cs typeface="Times New Roman"/>
                <a:sym typeface="Times New Roman"/>
              </a:rPr>
              <a:t> </a:t>
            </a:r>
            <a:r>
              <a:rPr lang="en-GB" sz="1500" dirty="0">
                <a:solidFill>
                  <a:schemeClr val="dk2"/>
                </a:solidFill>
                <a:latin typeface="Times New Roman"/>
                <a:ea typeface="Times New Roman"/>
                <a:cs typeface="Times New Roman"/>
                <a:sym typeface="Times New Roman"/>
              </a:rPr>
              <a:t>A logistic regression model predicts a dependent data variable by analysing the relationship between one or more existing independent variables.</a:t>
            </a:r>
            <a:endParaRPr sz="15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ctrTitle"/>
          </p:nvPr>
        </p:nvSpPr>
        <p:spPr>
          <a:xfrm>
            <a:off x="2247582" y="335995"/>
            <a:ext cx="4300362" cy="3471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400" u="sng" dirty="0" smtClean="0">
                <a:solidFill>
                  <a:srgbClr val="FF9900"/>
                </a:solidFill>
                <a:latin typeface="Times New Roman" panose="02020603050405020304" pitchFamily="18" charset="0"/>
                <a:cs typeface="Times New Roman" panose="02020603050405020304" pitchFamily="18" charset="0"/>
              </a:rPr>
              <a:t>Front-end</a:t>
            </a:r>
            <a:endParaRPr sz="3400" u="sng" dirty="0">
              <a:solidFill>
                <a:srgbClr val="FF99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68852" y="1341834"/>
            <a:ext cx="4028911" cy="2315766"/>
          </a:xfrm>
          <a:prstGeom prst="rect">
            <a:avLst/>
          </a:prstGeom>
        </p:spPr>
      </p:pic>
      <p:pic>
        <p:nvPicPr>
          <p:cNvPr id="4" name="Picture 3"/>
          <p:cNvPicPr>
            <a:picLocks noChangeAspect="1"/>
          </p:cNvPicPr>
          <p:nvPr/>
        </p:nvPicPr>
        <p:blipFill>
          <a:blip r:embed="rId4"/>
          <a:stretch>
            <a:fillRect/>
          </a:stretch>
        </p:blipFill>
        <p:spPr>
          <a:xfrm>
            <a:off x="4698124" y="1341834"/>
            <a:ext cx="4182946" cy="1916929"/>
          </a:xfrm>
          <a:prstGeom prst="rect">
            <a:avLst/>
          </a:prstGeom>
        </p:spPr>
      </p:pic>
    </p:spTree>
    <p:extLst>
      <p:ext uri="{BB962C8B-B14F-4D97-AF65-F5344CB8AC3E}">
        <p14:creationId xmlns:p14="http://schemas.microsoft.com/office/powerpoint/2010/main" val="23749540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819150" y="416325"/>
            <a:ext cx="7505700" cy="631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3500" u="sng" dirty="0">
                <a:solidFill>
                  <a:srgbClr val="FF9900"/>
                </a:solidFill>
                <a:latin typeface="Times New Roman" panose="02020603050405020304" pitchFamily="18" charset="0"/>
                <a:cs typeface="Times New Roman" panose="02020603050405020304" pitchFamily="18" charset="0"/>
              </a:rPr>
              <a:t>Abstract</a:t>
            </a:r>
            <a:endParaRPr sz="3500" u="sng" dirty="0">
              <a:solidFill>
                <a:srgbClr val="FF9900"/>
              </a:solidFill>
              <a:latin typeface="Times New Roman" panose="02020603050405020304" pitchFamily="18" charset="0"/>
              <a:cs typeface="Times New Roman" panose="02020603050405020304" pitchFamily="18" charset="0"/>
            </a:endParaRPr>
          </a:p>
        </p:txBody>
      </p:sp>
      <p:sp>
        <p:nvSpPr>
          <p:cNvPr id="134" name="Google Shape;134;p14"/>
          <p:cNvSpPr txBox="1">
            <a:spLocks noGrp="1"/>
          </p:cNvSpPr>
          <p:nvPr>
            <p:ph type="body" idx="1"/>
          </p:nvPr>
        </p:nvSpPr>
        <p:spPr>
          <a:xfrm>
            <a:off x="682516" y="1047525"/>
            <a:ext cx="7505700" cy="3417230"/>
          </a:xfrm>
          <a:prstGeom prst="rect">
            <a:avLst/>
          </a:prstGeom>
        </p:spPr>
        <p:txBody>
          <a:bodyPr spcFirstLastPara="1" wrap="square" lIns="91425" tIns="91425" rIns="91425" bIns="91425" anchor="t" anchorCtr="0">
            <a:noAutofit/>
          </a:bodyPr>
          <a:lstStyle/>
          <a:p>
            <a:pPr marL="577850" marR="381000" indent="-285750" algn="just">
              <a:lnSpc>
                <a:spcPct val="100000"/>
              </a:lnSpc>
              <a:spcBef>
                <a:spcPts val="3000"/>
              </a:spcBef>
              <a:buFont typeface="Wingdings" panose="05000000000000000000" pitchFamily="2" charset="2"/>
              <a:buChar char="Ø"/>
            </a:pPr>
            <a:r>
              <a:rPr lang="en-IN" sz="1500" dirty="0">
                <a:solidFill>
                  <a:srgbClr val="000000"/>
                </a:solidFill>
                <a:latin typeface="Times New Roman"/>
                <a:ea typeface="Times New Roman"/>
                <a:cs typeface="Times New Roman"/>
                <a:sym typeface="Times New Roman"/>
              </a:rPr>
              <a:t>General Disease Prediction System (GDPS) allows you to make important predictions about the severity of an ongoing disease with few inputs given by user of parameters. </a:t>
            </a:r>
            <a:endParaRPr lang="en-IN" sz="1500" dirty="0" smtClean="0">
              <a:solidFill>
                <a:srgbClr val="000000"/>
              </a:solidFill>
              <a:latin typeface="Times New Roman"/>
              <a:ea typeface="Times New Roman"/>
              <a:cs typeface="Times New Roman"/>
              <a:sym typeface="Times New Roman"/>
            </a:endParaRPr>
          </a:p>
          <a:p>
            <a:pPr marL="577850" marR="381000" indent="-285750" algn="just">
              <a:lnSpc>
                <a:spcPct val="100000"/>
              </a:lnSpc>
              <a:spcBef>
                <a:spcPts val="3000"/>
              </a:spcBef>
              <a:buFont typeface="Wingdings" panose="05000000000000000000" pitchFamily="2" charset="2"/>
              <a:buChar char="Ø"/>
            </a:pPr>
            <a:r>
              <a:rPr lang="en-IN" sz="1500" dirty="0" smtClean="0">
                <a:solidFill>
                  <a:srgbClr val="000000"/>
                </a:solidFill>
                <a:latin typeface="Times New Roman"/>
                <a:ea typeface="Times New Roman"/>
                <a:cs typeface="Times New Roman"/>
                <a:sym typeface="Times New Roman"/>
              </a:rPr>
              <a:t>Today</a:t>
            </a:r>
            <a:r>
              <a:rPr lang="en-IN" sz="1500" dirty="0">
                <a:solidFill>
                  <a:srgbClr val="000000"/>
                </a:solidFill>
                <a:latin typeface="Times New Roman"/>
                <a:ea typeface="Times New Roman"/>
                <a:cs typeface="Times New Roman"/>
                <a:sym typeface="Times New Roman"/>
              </a:rPr>
              <a:t>, time is the factor and being healthy is also an essential so this idea will help users and also encourage the idea of using Internet more widely</a:t>
            </a:r>
            <a:r>
              <a:rPr lang="en-IN" sz="1500" dirty="0" smtClean="0">
                <a:solidFill>
                  <a:srgbClr val="000000"/>
                </a:solidFill>
                <a:latin typeface="Times New Roman"/>
                <a:ea typeface="Times New Roman"/>
                <a:cs typeface="Times New Roman"/>
                <a:sym typeface="Times New Roman"/>
              </a:rPr>
              <a:t>.</a:t>
            </a:r>
            <a:endParaRPr lang="en-IN" sz="1500"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ctrTitle"/>
          </p:nvPr>
        </p:nvSpPr>
        <p:spPr>
          <a:xfrm>
            <a:off x="2247582" y="335995"/>
            <a:ext cx="4300362" cy="3471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u="sng" dirty="0" smtClean="0">
                <a:solidFill>
                  <a:srgbClr val="FF9900"/>
                </a:solidFill>
                <a:latin typeface="Times New Roman" panose="02020603050405020304" pitchFamily="18" charset="0"/>
                <a:cs typeface="Times New Roman" panose="02020603050405020304" pitchFamily="18" charset="0"/>
              </a:rPr>
              <a:t>Front-end (Heart Disease)</a:t>
            </a:r>
            <a:endParaRPr sz="4000" u="sng" dirty="0">
              <a:solidFill>
                <a:srgbClr val="FF99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25767" y="871984"/>
            <a:ext cx="3435537" cy="1955300"/>
          </a:xfrm>
          <a:prstGeom prst="rect">
            <a:avLst/>
          </a:prstGeom>
        </p:spPr>
      </p:pic>
      <p:pic>
        <p:nvPicPr>
          <p:cNvPr id="5" name="Picture 4"/>
          <p:cNvPicPr>
            <a:picLocks noChangeAspect="1"/>
          </p:cNvPicPr>
          <p:nvPr/>
        </p:nvPicPr>
        <p:blipFill>
          <a:blip r:embed="rId4"/>
          <a:stretch>
            <a:fillRect/>
          </a:stretch>
        </p:blipFill>
        <p:spPr>
          <a:xfrm>
            <a:off x="3999778" y="748158"/>
            <a:ext cx="2108876" cy="2202952"/>
          </a:xfrm>
          <a:prstGeom prst="rect">
            <a:avLst/>
          </a:prstGeom>
        </p:spPr>
      </p:pic>
      <p:pic>
        <p:nvPicPr>
          <p:cNvPr id="6" name="Picture 5"/>
          <p:cNvPicPr>
            <a:picLocks noChangeAspect="1"/>
          </p:cNvPicPr>
          <p:nvPr/>
        </p:nvPicPr>
        <p:blipFill>
          <a:blip r:embed="rId5"/>
          <a:stretch>
            <a:fillRect/>
          </a:stretch>
        </p:blipFill>
        <p:spPr>
          <a:xfrm>
            <a:off x="6447129" y="806999"/>
            <a:ext cx="2139822" cy="2156282"/>
          </a:xfrm>
          <a:prstGeom prst="rect">
            <a:avLst/>
          </a:prstGeom>
        </p:spPr>
      </p:pic>
      <p:pic>
        <p:nvPicPr>
          <p:cNvPr id="7" name="Picture 6"/>
          <p:cNvPicPr>
            <a:picLocks noChangeAspect="1"/>
          </p:cNvPicPr>
          <p:nvPr/>
        </p:nvPicPr>
        <p:blipFill>
          <a:blip r:embed="rId6"/>
          <a:stretch>
            <a:fillRect/>
          </a:stretch>
        </p:blipFill>
        <p:spPr>
          <a:xfrm>
            <a:off x="1314399" y="2951111"/>
            <a:ext cx="6379173" cy="1872656"/>
          </a:xfrm>
          <a:prstGeom prst="rect">
            <a:avLst/>
          </a:prstGeom>
        </p:spPr>
      </p:pic>
    </p:spTree>
    <p:extLst>
      <p:ext uri="{BB962C8B-B14F-4D97-AF65-F5344CB8AC3E}">
        <p14:creationId xmlns:p14="http://schemas.microsoft.com/office/powerpoint/2010/main" val="2101883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ctrTitle"/>
          </p:nvPr>
        </p:nvSpPr>
        <p:spPr>
          <a:xfrm>
            <a:off x="2247582" y="335995"/>
            <a:ext cx="4300362" cy="3471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u="sng" dirty="0" smtClean="0">
                <a:solidFill>
                  <a:srgbClr val="FF9900"/>
                </a:solidFill>
                <a:latin typeface="Times New Roman" panose="02020603050405020304" pitchFamily="18" charset="0"/>
                <a:cs typeface="Times New Roman" panose="02020603050405020304" pitchFamily="18" charset="0"/>
              </a:rPr>
              <a:t>Front-end (Diabetes)</a:t>
            </a:r>
            <a:endParaRPr sz="3600" u="sng" dirty="0">
              <a:solidFill>
                <a:srgbClr val="FF99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71361" y="819807"/>
            <a:ext cx="3373068" cy="1784102"/>
          </a:xfrm>
          <a:prstGeom prst="rect">
            <a:avLst/>
          </a:prstGeom>
        </p:spPr>
      </p:pic>
      <p:pic>
        <p:nvPicPr>
          <p:cNvPr id="4" name="Picture 3"/>
          <p:cNvPicPr>
            <a:picLocks noChangeAspect="1"/>
          </p:cNvPicPr>
          <p:nvPr/>
        </p:nvPicPr>
        <p:blipFill>
          <a:blip r:embed="rId4"/>
          <a:stretch>
            <a:fillRect/>
          </a:stretch>
        </p:blipFill>
        <p:spPr>
          <a:xfrm>
            <a:off x="4824337" y="706849"/>
            <a:ext cx="2817828" cy="1897060"/>
          </a:xfrm>
          <a:prstGeom prst="rect">
            <a:avLst/>
          </a:prstGeom>
        </p:spPr>
      </p:pic>
      <p:pic>
        <p:nvPicPr>
          <p:cNvPr id="8" name="Picture 7"/>
          <p:cNvPicPr>
            <a:picLocks noChangeAspect="1"/>
          </p:cNvPicPr>
          <p:nvPr/>
        </p:nvPicPr>
        <p:blipFill>
          <a:blip r:embed="rId5"/>
          <a:stretch>
            <a:fillRect/>
          </a:stretch>
        </p:blipFill>
        <p:spPr>
          <a:xfrm>
            <a:off x="1019336" y="2740544"/>
            <a:ext cx="6756854" cy="2141814"/>
          </a:xfrm>
          <a:prstGeom prst="rect">
            <a:avLst/>
          </a:prstGeom>
        </p:spPr>
      </p:pic>
    </p:spTree>
    <p:extLst>
      <p:ext uri="{BB962C8B-B14F-4D97-AF65-F5344CB8AC3E}">
        <p14:creationId xmlns:p14="http://schemas.microsoft.com/office/powerpoint/2010/main" val="15257184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ctrTitle"/>
          </p:nvPr>
        </p:nvSpPr>
        <p:spPr>
          <a:xfrm>
            <a:off x="1792050" y="650754"/>
            <a:ext cx="5361300" cy="743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3200" u="sng" dirty="0" smtClean="0">
                <a:solidFill>
                  <a:srgbClr val="FF9900"/>
                </a:solidFill>
                <a:latin typeface="Times New Roman" panose="02020603050405020304" pitchFamily="18" charset="0"/>
                <a:cs typeface="Times New Roman" panose="02020603050405020304" pitchFamily="18" charset="0"/>
              </a:rPr>
              <a:t>Deployment on heroku</a:t>
            </a:r>
            <a:endParaRPr sz="3200" u="sng" dirty="0">
              <a:solidFill>
                <a:srgbClr val="FF9900"/>
              </a:solidFill>
              <a:latin typeface="Times New Roman" panose="02020603050405020304" pitchFamily="18" charset="0"/>
              <a:cs typeface="Times New Roman" panose="02020603050405020304" pitchFamily="18" charset="0"/>
            </a:endParaRPr>
          </a:p>
        </p:txBody>
      </p:sp>
      <p:sp>
        <p:nvSpPr>
          <p:cNvPr id="206" name="Google Shape;206;p26"/>
          <p:cNvSpPr txBox="1">
            <a:spLocks noGrp="1"/>
          </p:cNvSpPr>
          <p:nvPr>
            <p:ph type="subTitle" idx="1"/>
          </p:nvPr>
        </p:nvSpPr>
        <p:spPr>
          <a:xfrm>
            <a:off x="1534650" y="2024325"/>
            <a:ext cx="7065300" cy="623625"/>
          </a:xfrm>
          <a:prstGeom prst="rect">
            <a:avLst/>
          </a:prstGeom>
        </p:spPr>
        <p:txBody>
          <a:bodyPr spcFirstLastPara="1" wrap="square" lIns="91425" tIns="91425" rIns="91425" bIns="91425" anchor="t" anchorCtr="0">
            <a:normAutofit/>
          </a:bodyPr>
          <a:lstStyle/>
          <a:p>
            <a:pPr marL="285750" lvl="0" indent="-285750" algn="just">
              <a:buFont typeface="Wingdings" panose="05000000000000000000" pitchFamily="2" charset="2"/>
              <a:buChar char="Ø"/>
            </a:pPr>
            <a:r>
              <a:rPr lang="en-US" sz="1800" dirty="0" smtClean="0">
                <a:solidFill>
                  <a:schemeClr val="dk2"/>
                </a:solidFill>
                <a:latin typeface="Times New Roman"/>
                <a:ea typeface="Times New Roman"/>
                <a:cs typeface="Times New Roman"/>
                <a:sym typeface="Times New Roman"/>
              </a:rPr>
              <a:t>http</a:t>
            </a:r>
            <a:r>
              <a:rPr lang="en-US" sz="1800" dirty="0">
                <a:solidFill>
                  <a:schemeClr val="dk2"/>
                </a:solidFill>
                <a:latin typeface="Times New Roman"/>
                <a:ea typeface="Times New Roman"/>
                <a:cs typeface="Times New Roman"/>
                <a:sym typeface="Times New Roman"/>
              </a:rPr>
              <a:t>://gdps-07.herokuapp.com/</a:t>
            </a:r>
            <a:endParaRPr sz="1800" dirty="0">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ctrTitle"/>
          </p:nvPr>
        </p:nvSpPr>
        <p:spPr>
          <a:xfrm>
            <a:off x="1792050" y="650754"/>
            <a:ext cx="5361300" cy="743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dirty="0">
                <a:solidFill>
                  <a:srgbClr val="FF9900"/>
                </a:solidFill>
                <a:latin typeface="Times New Roman" panose="02020603050405020304" pitchFamily="18" charset="0"/>
                <a:cs typeface="Times New Roman" panose="02020603050405020304" pitchFamily="18" charset="0"/>
              </a:rPr>
              <a:t>Conclusion</a:t>
            </a:r>
            <a:endParaRPr u="sng" dirty="0">
              <a:solidFill>
                <a:srgbClr val="FF9900"/>
              </a:solidFill>
              <a:latin typeface="Times New Roman" panose="02020603050405020304" pitchFamily="18" charset="0"/>
              <a:cs typeface="Times New Roman" panose="02020603050405020304" pitchFamily="18" charset="0"/>
            </a:endParaRPr>
          </a:p>
        </p:txBody>
      </p:sp>
      <p:sp>
        <p:nvSpPr>
          <p:cNvPr id="206" name="Google Shape;206;p26"/>
          <p:cNvSpPr txBox="1">
            <a:spLocks noGrp="1"/>
          </p:cNvSpPr>
          <p:nvPr>
            <p:ph type="subTitle" idx="1"/>
          </p:nvPr>
        </p:nvSpPr>
        <p:spPr>
          <a:xfrm>
            <a:off x="1039350" y="1538550"/>
            <a:ext cx="7065300" cy="2821800"/>
          </a:xfrm>
          <a:prstGeom prst="rect">
            <a:avLst/>
          </a:prstGeom>
        </p:spPr>
        <p:txBody>
          <a:bodyPr spcFirstLastPara="1" wrap="square" lIns="91425" tIns="91425" rIns="91425" bIns="91425" anchor="t" anchorCtr="0">
            <a:normAutofit/>
          </a:bodyPr>
          <a:lstStyle/>
          <a:p>
            <a:pPr marL="285750" lvl="0" indent="-285750" algn="just" rtl="0">
              <a:spcBef>
                <a:spcPts val="0"/>
              </a:spcBef>
              <a:spcAft>
                <a:spcPts val="0"/>
              </a:spcAft>
              <a:buFont typeface="Wingdings" panose="05000000000000000000" pitchFamily="2" charset="2"/>
              <a:buChar char="Ø"/>
            </a:pPr>
            <a:r>
              <a:rPr lang="en-GB" sz="1800" dirty="0">
                <a:solidFill>
                  <a:schemeClr val="dk2"/>
                </a:solidFill>
                <a:latin typeface="Times New Roman"/>
                <a:ea typeface="Times New Roman"/>
                <a:cs typeface="Times New Roman"/>
                <a:sym typeface="Times New Roman"/>
              </a:rPr>
              <a:t>This project aims to predict the disease on the basis of the inputs given by the user. </a:t>
            </a:r>
            <a:endParaRPr lang="en-GB" sz="1800" dirty="0" smtClean="0">
              <a:solidFill>
                <a:schemeClr val="dk2"/>
              </a:solidFill>
              <a:latin typeface="Times New Roman"/>
              <a:ea typeface="Times New Roman"/>
              <a:cs typeface="Times New Roman"/>
              <a:sym typeface="Times New Roman"/>
            </a:endParaRPr>
          </a:p>
          <a:p>
            <a:pPr marL="285750" lvl="0" indent="-285750" algn="just" rtl="0">
              <a:spcBef>
                <a:spcPts val="0"/>
              </a:spcBef>
              <a:spcAft>
                <a:spcPts val="0"/>
              </a:spcAft>
              <a:buFont typeface="Wingdings" panose="05000000000000000000" pitchFamily="2" charset="2"/>
              <a:buChar char="Ø"/>
            </a:pPr>
            <a:endParaRPr lang="en-GB" sz="1800" dirty="0">
              <a:solidFill>
                <a:schemeClr val="dk2"/>
              </a:solidFill>
              <a:latin typeface="Times New Roman"/>
              <a:ea typeface="Times New Roman"/>
              <a:cs typeface="Times New Roman"/>
              <a:sym typeface="Times New Roman"/>
            </a:endParaRPr>
          </a:p>
          <a:p>
            <a:pPr marL="285750" lvl="0" indent="-285750" algn="just" rtl="0">
              <a:spcBef>
                <a:spcPts val="0"/>
              </a:spcBef>
              <a:spcAft>
                <a:spcPts val="0"/>
              </a:spcAft>
              <a:buFont typeface="Wingdings" panose="05000000000000000000" pitchFamily="2" charset="2"/>
              <a:buChar char="Ø"/>
            </a:pPr>
            <a:r>
              <a:rPr lang="en-GB" sz="1800" dirty="0" smtClean="0">
                <a:solidFill>
                  <a:schemeClr val="dk2"/>
                </a:solidFill>
                <a:latin typeface="Times New Roman"/>
                <a:ea typeface="Times New Roman"/>
                <a:cs typeface="Times New Roman"/>
                <a:sym typeface="Times New Roman"/>
              </a:rPr>
              <a:t>The </a:t>
            </a:r>
            <a:r>
              <a:rPr lang="en-GB" sz="1800" dirty="0">
                <a:solidFill>
                  <a:schemeClr val="dk2"/>
                </a:solidFill>
                <a:latin typeface="Times New Roman"/>
                <a:ea typeface="Times New Roman"/>
                <a:cs typeface="Times New Roman"/>
                <a:sym typeface="Times New Roman"/>
              </a:rPr>
              <a:t>project is designed in such a way that the system takes input from the user and provides a report of user’s condition i.e. predict disease’s prevalence in body. </a:t>
            </a:r>
            <a:endParaRPr sz="1800"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936066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ctrTitle"/>
          </p:nvPr>
        </p:nvSpPr>
        <p:spPr>
          <a:xfrm>
            <a:off x="2748491" y="734836"/>
            <a:ext cx="3263426" cy="2636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400" u="sng" dirty="0" smtClean="0">
                <a:solidFill>
                  <a:srgbClr val="FF9900"/>
                </a:solidFill>
                <a:latin typeface="Times New Roman" panose="02020603050405020304" pitchFamily="18" charset="0"/>
                <a:cs typeface="Times New Roman" panose="02020603050405020304" pitchFamily="18" charset="0"/>
              </a:rPr>
              <a:t>Future-Scope</a:t>
            </a:r>
            <a:endParaRPr sz="3400" u="sng" dirty="0">
              <a:solidFill>
                <a:srgbClr val="FF9900"/>
              </a:solidFill>
              <a:latin typeface="Times New Roman" panose="02020603050405020304" pitchFamily="18" charset="0"/>
              <a:cs typeface="Times New Roman" panose="02020603050405020304" pitchFamily="18" charset="0"/>
            </a:endParaRPr>
          </a:p>
        </p:txBody>
      </p:sp>
      <p:sp>
        <p:nvSpPr>
          <p:cNvPr id="206" name="Google Shape;206;p26"/>
          <p:cNvSpPr txBox="1">
            <a:spLocks noGrp="1"/>
          </p:cNvSpPr>
          <p:nvPr>
            <p:ph type="subTitle" idx="1"/>
          </p:nvPr>
        </p:nvSpPr>
        <p:spPr>
          <a:xfrm>
            <a:off x="976288" y="1401915"/>
            <a:ext cx="7065300" cy="2821800"/>
          </a:xfrm>
          <a:prstGeom prst="rect">
            <a:avLst/>
          </a:prstGeom>
        </p:spPr>
        <p:txBody>
          <a:bodyPr spcFirstLastPara="1" wrap="square" lIns="91425" tIns="91425" rIns="91425" bIns="91425" anchor="t" anchorCtr="0">
            <a:normAutofit/>
          </a:bodyPr>
          <a:lstStyle/>
          <a:p>
            <a:pPr marL="285750" indent="-285750" algn="just">
              <a:buFont typeface="Wingdings" panose="05000000000000000000" pitchFamily="2" charset="2"/>
              <a:buChar char="Ø"/>
            </a:pPr>
            <a:r>
              <a:rPr lang="en-US" dirty="0">
                <a:solidFill>
                  <a:schemeClr val="tx2">
                    <a:lumMod val="10000"/>
                  </a:schemeClr>
                </a:solidFill>
                <a:latin typeface="Times New Roman" panose="02020603050405020304" pitchFamily="18" charset="0"/>
                <a:cs typeface="Times New Roman" panose="02020603050405020304" pitchFamily="18" charset="0"/>
              </a:rPr>
              <a:t>As the current system covers only two diseases the plan is to include disease of higher fatality, like various cancers, so that early prediction and treatment could be done</a:t>
            </a:r>
            <a:r>
              <a:rPr lang="en-US" dirty="0" smtClean="0">
                <a:solidFill>
                  <a:schemeClr val="tx2">
                    <a:lumMod val="10000"/>
                  </a:schemeClr>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endParaRPr lang="en-US" u="sng" dirty="0">
              <a:solidFill>
                <a:schemeClr val="tx2">
                  <a:lumMod val="10000"/>
                </a:schemeClr>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Ø"/>
            </a:pPr>
            <a:r>
              <a:rPr lang="en-US" dirty="0">
                <a:solidFill>
                  <a:schemeClr val="tx2">
                    <a:lumMod val="10000"/>
                  </a:schemeClr>
                </a:solidFill>
                <a:latin typeface="Times New Roman" panose="02020603050405020304" pitchFamily="18" charset="0"/>
                <a:cs typeface="Times New Roman" panose="02020603050405020304" pitchFamily="18" charset="0"/>
              </a:rPr>
              <a:t>This project has not implemented recommendation of medications to the user. So, medication recommendation can be implemented in the project</a:t>
            </a:r>
            <a:r>
              <a:rPr lang="en-US" dirty="0" smtClean="0">
                <a:solidFill>
                  <a:schemeClr val="tx2">
                    <a:lumMod val="10000"/>
                  </a:schemeClr>
                </a:solidFill>
                <a:latin typeface="Times New Roman" panose="02020603050405020304" pitchFamily="18" charset="0"/>
                <a:cs typeface="Times New Roman" panose="02020603050405020304" pitchFamily="18" charset="0"/>
              </a:rPr>
              <a:t>.</a:t>
            </a:r>
          </a:p>
          <a:p>
            <a:pPr marL="285750" lvl="0" indent="-285750" algn="just">
              <a:buFont typeface="Wingdings" panose="05000000000000000000" pitchFamily="2" charset="2"/>
              <a:buChar char="Ø"/>
            </a:pPr>
            <a:endParaRPr lang="en-US" dirty="0" smtClean="0">
              <a:solidFill>
                <a:schemeClr val="tx2">
                  <a:lumMod val="10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solidFill>
                  <a:schemeClr val="tx2">
                    <a:lumMod val="10000"/>
                  </a:schemeClr>
                </a:solidFill>
                <a:latin typeface="Times New Roman" panose="02020603050405020304" pitchFamily="18" charset="0"/>
                <a:cs typeface="Times New Roman" panose="02020603050405020304" pitchFamily="18" charset="0"/>
              </a:rPr>
              <a:t>History about the disease for a user can be kept as a log and recommendation can be implemented for medications</a:t>
            </a:r>
            <a:r>
              <a:rPr lang="en-US" dirty="0" smtClean="0">
                <a:solidFill>
                  <a:schemeClr val="tx2">
                    <a:lumMod val="10000"/>
                  </a:schemeClr>
                </a:solidFill>
                <a:latin typeface="Times New Roman" panose="02020603050405020304" pitchFamily="18" charset="0"/>
                <a:cs typeface="Times New Roman" panose="02020603050405020304" pitchFamily="18" charset="0"/>
              </a:rPr>
              <a:t>.</a:t>
            </a:r>
            <a:endParaRPr lang="en-US" u="sng"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55729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subTitle" idx="1"/>
          </p:nvPr>
        </p:nvSpPr>
        <p:spPr>
          <a:xfrm>
            <a:off x="1144225" y="945931"/>
            <a:ext cx="7054500" cy="3710152"/>
          </a:xfrm>
          <a:prstGeom prst="rect">
            <a:avLst/>
          </a:prstGeom>
        </p:spPr>
        <p:txBody>
          <a:bodyPr spcFirstLastPara="1" wrap="square" lIns="91425" tIns="91425" rIns="91425" bIns="91425" anchor="t" anchorCtr="0">
            <a:normAutofit lnSpcReduction="10000"/>
          </a:bodyPr>
          <a:lstStyle/>
          <a:p>
            <a:pPr marL="457200" lvl="0" indent="-349250" algn="just" rtl="0">
              <a:lnSpc>
                <a:spcPct val="120000"/>
              </a:lnSpc>
              <a:spcBef>
                <a:spcPts val="0"/>
              </a:spcBef>
              <a:spcAft>
                <a:spcPts val="0"/>
              </a:spcAft>
              <a:buSzPts val="1900"/>
              <a:buFont typeface="Wingdings" panose="05000000000000000000" pitchFamily="2" charset="2"/>
              <a:buChar char="Ø"/>
            </a:pPr>
            <a:r>
              <a:rPr lang="en-GB" sz="1400" u="sng" dirty="0">
                <a:solidFill>
                  <a:schemeClr val="hlink"/>
                </a:solidFill>
                <a:latin typeface="Arial"/>
                <a:ea typeface="Arial"/>
                <a:cs typeface="Arial"/>
                <a:sym typeface="Arial"/>
                <a:hlinkClick r:id="rId3"/>
              </a:rPr>
              <a:t>https://</a:t>
            </a:r>
            <a:r>
              <a:rPr lang="en-GB" sz="1400" u="sng" dirty="0" smtClean="0">
                <a:solidFill>
                  <a:schemeClr val="hlink"/>
                </a:solidFill>
                <a:latin typeface="Arial"/>
                <a:ea typeface="Arial"/>
                <a:cs typeface="Arial"/>
                <a:sym typeface="Arial"/>
                <a:hlinkClick r:id="rId3"/>
              </a:rPr>
              <a:t>www.kaggle.com/code/arkalodh/diabetes-prediction-easy/data</a:t>
            </a:r>
            <a:endParaRPr sz="1900" dirty="0"/>
          </a:p>
          <a:p>
            <a:pPr marL="457200" lvl="0" indent="-349250" algn="just" rtl="0">
              <a:lnSpc>
                <a:spcPct val="120000"/>
              </a:lnSpc>
              <a:spcBef>
                <a:spcPts val="0"/>
              </a:spcBef>
              <a:spcAft>
                <a:spcPts val="0"/>
              </a:spcAft>
              <a:buSzPts val="1900"/>
              <a:buFont typeface="Wingdings" panose="05000000000000000000" pitchFamily="2" charset="2"/>
              <a:buChar char="Ø"/>
            </a:pPr>
            <a:r>
              <a:rPr lang="en-GB" sz="1400" u="sng" dirty="0">
                <a:solidFill>
                  <a:schemeClr val="hlink"/>
                </a:solidFill>
                <a:latin typeface="Arial"/>
                <a:ea typeface="Arial"/>
                <a:cs typeface="Arial"/>
                <a:sym typeface="Arial"/>
                <a:hlinkClick r:id="rId4"/>
              </a:rPr>
              <a:t>https://www.kaggle.com/datasets/johnsmith88/heart-disease-dataset</a:t>
            </a:r>
            <a:endParaRPr sz="1900" dirty="0"/>
          </a:p>
          <a:p>
            <a:pPr marL="457200" lvl="0" indent="-349250" algn="just" rtl="0">
              <a:lnSpc>
                <a:spcPct val="120000"/>
              </a:lnSpc>
              <a:spcBef>
                <a:spcPts val="0"/>
              </a:spcBef>
              <a:spcAft>
                <a:spcPts val="0"/>
              </a:spcAft>
              <a:buSzPts val="1900"/>
              <a:buFont typeface="Wingdings" panose="05000000000000000000" pitchFamily="2" charset="2"/>
              <a:buChar char="Ø"/>
            </a:pPr>
            <a:r>
              <a:rPr lang="en-GB" sz="1400" u="sng" dirty="0">
                <a:solidFill>
                  <a:schemeClr val="hlink"/>
                </a:solidFill>
                <a:latin typeface="Arial"/>
                <a:ea typeface="Arial"/>
                <a:cs typeface="Arial"/>
                <a:sym typeface="Arial"/>
                <a:hlinkClick r:id="rId5"/>
              </a:rPr>
              <a:t>https://www.educba.com/svm-algorithm/</a:t>
            </a:r>
            <a:endParaRPr sz="1900" dirty="0"/>
          </a:p>
          <a:p>
            <a:pPr marL="457200" lvl="0" indent="-349250" algn="just" rtl="0">
              <a:lnSpc>
                <a:spcPct val="120000"/>
              </a:lnSpc>
              <a:spcBef>
                <a:spcPts val="0"/>
              </a:spcBef>
              <a:spcAft>
                <a:spcPts val="0"/>
              </a:spcAft>
              <a:buSzPts val="1900"/>
              <a:buFont typeface="Wingdings" panose="05000000000000000000" pitchFamily="2" charset="2"/>
              <a:buChar char="Ø"/>
            </a:pPr>
            <a:r>
              <a:rPr lang="en-GB" sz="1400" u="sng" dirty="0">
                <a:solidFill>
                  <a:schemeClr val="hlink"/>
                </a:solidFill>
                <a:latin typeface="Arial"/>
                <a:ea typeface="Arial"/>
                <a:cs typeface="Arial"/>
                <a:sym typeface="Arial"/>
                <a:hlinkClick r:id="rId6"/>
              </a:rPr>
              <a:t>https://online.stat.psu.edu/stat462/node/207</a:t>
            </a:r>
            <a:r>
              <a:rPr lang="en-GB" sz="1400" u="sng" dirty="0" smtClean="0">
                <a:solidFill>
                  <a:schemeClr val="hlink"/>
                </a:solidFill>
                <a:latin typeface="Arial"/>
                <a:ea typeface="Arial"/>
                <a:cs typeface="Arial"/>
                <a:sym typeface="Arial"/>
                <a:hlinkClick r:id="rId6"/>
              </a:rPr>
              <a:t>/</a:t>
            </a:r>
            <a:endParaRPr lang="en-GB" sz="1400" u="sng" dirty="0" smtClean="0">
              <a:solidFill>
                <a:schemeClr val="hlink"/>
              </a:solidFill>
              <a:latin typeface="Arial"/>
              <a:ea typeface="Arial"/>
              <a:cs typeface="Arial"/>
              <a:sym typeface="Arial"/>
            </a:endParaRPr>
          </a:p>
          <a:p>
            <a:pPr indent="-349250" algn="just">
              <a:lnSpc>
                <a:spcPct val="120000"/>
              </a:lnSpc>
              <a:buSzPts val="1900"/>
              <a:buFont typeface="Wingdings" panose="05000000000000000000" pitchFamily="2" charset="2"/>
              <a:buChar char="Ø"/>
            </a:pPr>
            <a:r>
              <a:rPr lang="en-US" dirty="0">
                <a:hlinkClick r:id="rId7"/>
              </a:rPr>
              <a:t>Prediction of heart disease and classifiers' sensitivity analysis - PubMed (nih.gov</a:t>
            </a:r>
            <a:r>
              <a:rPr lang="en-US" dirty="0" smtClean="0">
                <a:hlinkClick r:id="rId7"/>
              </a:rPr>
              <a:t>)</a:t>
            </a:r>
            <a:endParaRPr lang="en-US" dirty="0" smtClean="0"/>
          </a:p>
          <a:p>
            <a:pPr indent="-349250" algn="just">
              <a:lnSpc>
                <a:spcPct val="120000"/>
              </a:lnSpc>
              <a:buSzPts val="1900"/>
              <a:buFont typeface="Wingdings" panose="05000000000000000000" pitchFamily="2" charset="2"/>
              <a:buChar char="Ø"/>
            </a:pPr>
            <a:r>
              <a:rPr lang="en-US" u="sng" dirty="0">
                <a:hlinkClick r:id="rId8"/>
              </a:rPr>
              <a:t>http://</a:t>
            </a:r>
            <a:r>
              <a:rPr lang="en-US" u="sng" dirty="0" smtClean="0">
                <a:hlinkClick r:id="rId8"/>
              </a:rPr>
              <a:t>refhub.elsevier.com/S2352-9148(21)00180-5/sref26</a:t>
            </a:r>
            <a:endParaRPr lang="en-US" u="sng" dirty="0" smtClean="0"/>
          </a:p>
          <a:p>
            <a:pPr indent="-349250" algn="just">
              <a:lnSpc>
                <a:spcPct val="120000"/>
              </a:lnSpc>
              <a:buSzPts val="1900"/>
              <a:buFont typeface="Wingdings" panose="05000000000000000000" pitchFamily="2" charset="2"/>
              <a:buChar char="Ø"/>
            </a:pPr>
            <a:r>
              <a:rPr lang="en-US" dirty="0">
                <a:hlinkClick r:id="rId9"/>
              </a:rPr>
              <a:t>http://refhub.elsevier.com/S2352-9148(21)00180-5/sref18</a:t>
            </a:r>
            <a:endParaRPr lang="en-US" u="sng" dirty="0"/>
          </a:p>
          <a:p>
            <a:pPr indent="-349250" algn="just">
              <a:lnSpc>
                <a:spcPct val="120000"/>
              </a:lnSpc>
              <a:buSzPts val="1900"/>
              <a:buFont typeface="Wingdings" panose="05000000000000000000" pitchFamily="2" charset="2"/>
              <a:buChar char="Ø"/>
            </a:pPr>
            <a:r>
              <a:rPr lang="en-US" dirty="0" err="1">
                <a:solidFill>
                  <a:schemeClr val="tx2">
                    <a:lumMod val="10000"/>
                  </a:schemeClr>
                </a:solidFill>
              </a:rPr>
              <a:t>Qawqzeh</a:t>
            </a:r>
            <a:r>
              <a:rPr lang="en-US" dirty="0">
                <a:solidFill>
                  <a:schemeClr val="tx2">
                    <a:lumMod val="10000"/>
                  </a:schemeClr>
                </a:solidFill>
              </a:rPr>
              <a:t> Y. K., </a:t>
            </a:r>
            <a:r>
              <a:rPr lang="en-US" dirty="0" err="1">
                <a:solidFill>
                  <a:schemeClr val="tx2">
                    <a:lumMod val="10000"/>
                  </a:schemeClr>
                </a:solidFill>
              </a:rPr>
              <a:t>Bajahzar</a:t>
            </a:r>
            <a:r>
              <a:rPr lang="en-US" dirty="0">
                <a:solidFill>
                  <a:schemeClr val="tx2">
                    <a:lumMod val="10000"/>
                  </a:schemeClr>
                </a:solidFill>
              </a:rPr>
              <a:t> A. S., </a:t>
            </a:r>
            <a:r>
              <a:rPr lang="en-US" dirty="0" err="1">
                <a:solidFill>
                  <a:schemeClr val="tx2">
                    <a:lumMod val="10000"/>
                  </a:schemeClr>
                </a:solidFill>
              </a:rPr>
              <a:t>Jemmali</a:t>
            </a:r>
            <a:r>
              <a:rPr lang="en-US" dirty="0">
                <a:solidFill>
                  <a:schemeClr val="tx2">
                    <a:lumMod val="10000"/>
                  </a:schemeClr>
                </a:solidFill>
              </a:rPr>
              <a:t> M., </a:t>
            </a:r>
            <a:r>
              <a:rPr lang="en-US" dirty="0" err="1">
                <a:solidFill>
                  <a:schemeClr val="tx2">
                    <a:lumMod val="10000"/>
                  </a:schemeClr>
                </a:solidFill>
              </a:rPr>
              <a:t>Otoom</a:t>
            </a:r>
            <a:r>
              <a:rPr lang="en-US" dirty="0">
                <a:solidFill>
                  <a:schemeClr val="tx2">
                    <a:lumMod val="10000"/>
                  </a:schemeClr>
                </a:solidFill>
              </a:rPr>
              <a:t> M. M., </a:t>
            </a:r>
            <a:r>
              <a:rPr lang="en-US" dirty="0" err="1">
                <a:solidFill>
                  <a:schemeClr val="tx2">
                    <a:lumMod val="10000"/>
                  </a:schemeClr>
                </a:solidFill>
              </a:rPr>
              <a:t>Thaljaoui</a:t>
            </a:r>
            <a:r>
              <a:rPr lang="en-US" dirty="0">
                <a:solidFill>
                  <a:schemeClr val="tx2">
                    <a:lumMod val="10000"/>
                  </a:schemeClr>
                </a:solidFill>
              </a:rPr>
              <a:t> A. Classification of diabetes using </a:t>
            </a:r>
            <a:r>
              <a:rPr lang="en-US" dirty="0" err="1">
                <a:solidFill>
                  <a:schemeClr val="tx2">
                    <a:lumMod val="10000"/>
                  </a:schemeClr>
                </a:solidFill>
              </a:rPr>
              <a:t>photoplethysmogram</a:t>
            </a:r>
            <a:r>
              <a:rPr lang="en-US" dirty="0">
                <a:solidFill>
                  <a:schemeClr val="tx2">
                    <a:lumMod val="10000"/>
                  </a:schemeClr>
                </a:solidFill>
              </a:rPr>
              <a:t> (PPG) waveform analysis: logistic regression </a:t>
            </a:r>
            <a:r>
              <a:rPr lang="en-US" dirty="0" err="1">
                <a:solidFill>
                  <a:schemeClr val="tx2">
                    <a:lumMod val="10000"/>
                  </a:schemeClr>
                </a:solidFill>
              </a:rPr>
              <a:t>ing</a:t>
            </a:r>
            <a:r>
              <a:rPr lang="en-US" dirty="0">
                <a:solidFill>
                  <a:schemeClr val="tx2">
                    <a:lumMod val="10000"/>
                  </a:schemeClr>
                </a:solidFill>
              </a:rPr>
              <a:t>. </a:t>
            </a:r>
            <a:r>
              <a:rPr lang="en-US" i="1" dirty="0" err="1">
                <a:solidFill>
                  <a:schemeClr val="tx2">
                    <a:lumMod val="10000"/>
                  </a:schemeClr>
                </a:solidFill>
              </a:rPr>
              <a:t>BioMed</a:t>
            </a:r>
            <a:r>
              <a:rPr lang="en-US" i="1" dirty="0">
                <a:solidFill>
                  <a:schemeClr val="tx2">
                    <a:lumMod val="10000"/>
                  </a:schemeClr>
                </a:solidFill>
              </a:rPr>
              <a:t> Research International . </a:t>
            </a:r>
            <a:r>
              <a:rPr lang="en-US" dirty="0">
                <a:solidFill>
                  <a:schemeClr val="tx2">
                    <a:lumMod val="10000"/>
                  </a:schemeClr>
                </a:solidFill>
              </a:rPr>
              <a:t>2020;2020:6. </a:t>
            </a:r>
            <a:r>
              <a:rPr lang="en-US" dirty="0" err="1">
                <a:solidFill>
                  <a:schemeClr val="tx2">
                    <a:lumMod val="10000"/>
                  </a:schemeClr>
                </a:solidFill>
              </a:rPr>
              <a:t>doi</a:t>
            </a:r>
            <a:r>
              <a:rPr lang="en-US" dirty="0">
                <a:solidFill>
                  <a:schemeClr val="tx2">
                    <a:lumMod val="10000"/>
                  </a:schemeClr>
                </a:solidFill>
              </a:rPr>
              <a:t>: 10.1155/2020/3764653.3764653</a:t>
            </a:r>
            <a:r>
              <a:rPr lang="en-US" dirty="0"/>
              <a:t> [</a:t>
            </a:r>
            <a:r>
              <a:rPr lang="en-US" dirty="0">
                <a:hlinkClick r:id="rId10"/>
              </a:rPr>
              <a:t>PMC free article</a:t>
            </a:r>
            <a:r>
              <a:rPr lang="en-US" dirty="0"/>
              <a:t>] [</a:t>
            </a:r>
            <a:r>
              <a:rPr lang="en-US" dirty="0">
                <a:hlinkClick r:id="rId11"/>
              </a:rPr>
              <a:t>PubMed</a:t>
            </a:r>
            <a:r>
              <a:rPr lang="en-US" dirty="0"/>
              <a:t>] [</a:t>
            </a:r>
            <a:r>
              <a:rPr lang="en-US" dirty="0" err="1">
                <a:hlinkClick r:id="rId12"/>
              </a:rPr>
              <a:t>CrossRef</a:t>
            </a:r>
            <a:r>
              <a:rPr lang="en-US" dirty="0"/>
              <a:t>] [</a:t>
            </a:r>
            <a:r>
              <a:rPr lang="en-US" dirty="0">
                <a:hlinkClick r:id="rId13"/>
              </a:rPr>
              <a:t>Google Scholar</a:t>
            </a:r>
            <a:r>
              <a:rPr lang="en-US" dirty="0"/>
              <a:t>]</a:t>
            </a:r>
            <a:endParaRPr lang="en-US" u="sng" dirty="0"/>
          </a:p>
          <a:p>
            <a:pPr indent="-349250" algn="just">
              <a:buSzPts val="1900"/>
              <a:buFont typeface="Calibri"/>
              <a:buChar char="●"/>
            </a:pPr>
            <a:endParaRPr lang="en-US" u="sng" dirty="0"/>
          </a:p>
          <a:p>
            <a:pPr marL="457200" lvl="0" indent="-349250" algn="just" rtl="0">
              <a:spcBef>
                <a:spcPts val="0"/>
              </a:spcBef>
              <a:spcAft>
                <a:spcPts val="0"/>
              </a:spcAft>
              <a:buSzPts val="1900"/>
              <a:buChar char="●"/>
            </a:pPr>
            <a:endParaRPr sz="1900" dirty="0"/>
          </a:p>
        </p:txBody>
      </p:sp>
      <p:sp>
        <p:nvSpPr>
          <p:cNvPr id="5" name="Google Shape;205;p26"/>
          <p:cNvSpPr txBox="1">
            <a:spLocks noGrp="1"/>
          </p:cNvSpPr>
          <p:nvPr>
            <p:ph type="ctrTitle"/>
          </p:nvPr>
        </p:nvSpPr>
        <p:spPr>
          <a:xfrm>
            <a:off x="2737980" y="472077"/>
            <a:ext cx="3263426" cy="2636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u="sng" dirty="0" smtClean="0">
                <a:solidFill>
                  <a:srgbClr val="FF9900"/>
                </a:solidFill>
                <a:latin typeface="Times New Roman" panose="02020603050405020304" pitchFamily="18" charset="0"/>
                <a:cs typeface="Times New Roman" panose="02020603050405020304" pitchFamily="18" charset="0"/>
              </a:rPr>
              <a:t>References</a:t>
            </a:r>
            <a:endParaRPr sz="4000" u="sng" dirty="0">
              <a:solidFill>
                <a:srgbClr val="FF99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subTitle" idx="1"/>
          </p:nvPr>
        </p:nvSpPr>
        <p:spPr>
          <a:xfrm>
            <a:off x="1018101" y="934168"/>
            <a:ext cx="7054500" cy="3784975"/>
          </a:xfrm>
          <a:prstGeom prst="rect">
            <a:avLst/>
          </a:prstGeom>
        </p:spPr>
        <p:txBody>
          <a:bodyPr spcFirstLastPara="1" wrap="square" lIns="91425" tIns="91425" rIns="91425" bIns="91425" anchor="t" anchorCtr="0">
            <a:normAutofit/>
          </a:bodyPr>
          <a:lstStyle/>
          <a:p>
            <a:pPr indent="-349250" algn="just">
              <a:lnSpc>
                <a:spcPct val="130000"/>
              </a:lnSpc>
              <a:buSzPts val="1900"/>
              <a:buFont typeface="Wingdings" panose="05000000000000000000" pitchFamily="2" charset="2"/>
              <a:buChar char="Ø"/>
            </a:pPr>
            <a:r>
              <a:rPr lang="en-US" sz="1400" dirty="0">
                <a:solidFill>
                  <a:schemeClr val="tx2">
                    <a:lumMod val="10000"/>
                  </a:schemeClr>
                </a:solidFill>
                <a:latin typeface="Times New Roman" panose="02020603050405020304" pitchFamily="18" charset="0"/>
                <a:cs typeface="Times New Roman" panose="02020603050405020304" pitchFamily="18" charset="0"/>
              </a:rPr>
              <a:t>Pethunachiyar G. A. Classification of diabetes patients using kernel based support vector machines. Proceeding of the 2020 International Conference on Computer Communication and Informatics (ICCCI); January 2020; Coimbatore, India. IEEE; pp. 1–4.</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hlinkClick r:id="rId3"/>
              </a:rPr>
              <a:t>Google Scholar</a:t>
            </a:r>
            <a:r>
              <a:rPr lang="en-US" sz="1400" dirty="0" smtClean="0">
                <a:latin typeface="Times New Roman" panose="02020603050405020304" pitchFamily="18" charset="0"/>
                <a:cs typeface="Times New Roman" panose="02020603050405020304" pitchFamily="18" charset="0"/>
              </a:rPr>
              <a:t>]</a:t>
            </a:r>
          </a:p>
          <a:p>
            <a:pPr indent="-349250" algn="just">
              <a:lnSpc>
                <a:spcPct val="130000"/>
              </a:lnSpc>
              <a:buSzPts val="1900"/>
              <a:buFont typeface="Wingdings" panose="05000000000000000000" pitchFamily="2" charset="2"/>
              <a:buChar char="Ø"/>
            </a:pPr>
            <a:r>
              <a:rPr lang="en-US" sz="1400" dirty="0">
                <a:solidFill>
                  <a:schemeClr val="tx2">
                    <a:lumMod val="10000"/>
                  </a:schemeClr>
                </a:solidFill>
                <a:latin typeface="Times New Roman" panose="02020603050405020304" pitchFamily="18" charset="0"/>
                <a:cs typeface="Times New Roman" panose="02020603050405020304" pitchFamily="18" charset="0"/>
              </a:rPr>
              <a:t>Ahuja R., Sharma S. C., Ali M. A diabetic disease prediction model based on classification algorithms. </a:t>
            </a:r>
            <a:r>
              <a:rPr lang="en-US" sz="1400" i="1" dirty="0">
                <a:solidFill>
                  <a:schemeClr val="tx2">
                    <a:lumMod val="10000"/>
                  </a:schemeClr>
                </a:solidFill>
                <a:latin typeface="Times New Roman" panose="02020603050405020304" pitchFamily="18" charset="0"/>
                <a:cs typeface="Times New Roman" panose="02020603050405020304" pitchFamily="18" charset="0"/>
              </a:rPr>
              <a:t>Annals of Emerging Technologies in Computing . </a:t>
            </a:r>
            <a:r>
              <a:rPr lang="en-US" sz="1400" dirty="0">
                <a:solidFill>
                  <a:schemeClr val="tx2">
                    <a:lumMod val="10000"/>
                  </a:schemeClr>
                </a:solidFill>
                <a:latin typeface="Times New Roman" panose="02020603050405020304" pitchFamily="18" charset="0"/>
                <a:cs typeface="Times New Roman" panose="02020603050405020304" pitchFamily="18" charset="0"/>
              </a:rPr>
              <a:t>2019;3(3):44-52.doi: 10.33166/aetic.2019.03.005.</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hlinkClick r:id="rId4"/>
              </a:rPr>
              <a:t>CrossRef</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hlinkClick r:id="rId5"/>
              </a:rPr>
              <a:t>Google Scholar</a:t>
            </a:r>
            <a:r>
              <a:rPr lang="en-US" sz="1400" dirty="0" smtClean="0">
                <a:latin typeface="Times New Roman" panose="02020603050405020304" pitchFamily="18" charset="0"/>
                <a:cs typeface="Times New Roman" panose="02020603050405020304" pitchFamily="18" charset="0"/>
              </a:rPr>
              <a:t>]</a:t>
            </a:r>
          </a:p>
          <a:p>
            <a:pPr indent="-349250" algn="just">
              <a:lnSpc>
                <a:spcPct val="130000"/>
              </a:lnSpc>
              <a:buSzPts val="1900"/>
              <a:buFont typeface="Wingdings" panose="05000000000000000000" pitchFamily="2" charset="2"/>
              <a:buChar char="Ø"/>
            </a:pPr>
            <a:r>
              <a:rPr lang="en-US" sz="1400" dirty="0" err="1">
                <a:solidFill>
                  <a:schemeClr val="tx2">
                    <a:lumMod val="10000"/>
                  </a:schemeClr>
                </a:solidFill>
                <a:latin typeface="Times New Roman" panose="02020603050405020304" pitchFamily="18" charset="0"/>
                <a:cs typeface="Times New Roman" panose="02020603050405020304" pitchFamily="18" charset="0"/>
              </a:rPr>
              <a:t>Mohapatra</a:t>
            </a:r>
            <a:r>
              <a:rPr lang="en-US" sz="1400" dirty="0">
                <a:solidFill>
                  <a:schemeClr val="tx2">
                    <a:lumMod val="10000"/>
                  </a:schemeClr>
                </a:solidFill>
                <a:latin typeface="Times New Roman" panose="02020603050405020304" pitchFamily="18" charset="0"/>
                <a:cs typeface="Times New Roman" panose="02020603050405020304" pitchFamily="18" charset="0"/>
              </a:rPr>
              <a:t> S. K., Swain J. K., </a:t>
            </a:r>
            <a:r>
              <a:rPr lang="en-US" sz="1400" dirty="0" err="1">
                <a:solidFill>
                  <a:schemeClr val="tx2">
                    <a:lumMod val="10000"/>
                  </a:schemeClr>
                </a:solidFill>
                <a:latin typeface="Times New Roman" panose="02020603050405020304" pitchFamily="18" charset="0"/>
                <a:cs typeface="Times New Roman" panose="02020603050405020304" pitchFamily="18" charset="0"/>
              </a:rPr>
              <a:t>Mohanty</a:t>
            </a:r>
            <a:r>
              <a:rPr lang="en-US" sz="1400" dirty="0">
                <a:solidFill>
                  <a:schemeClr val="tx2">
                    <a:lumMod val="10000"/>
                  </a:schemeClr>
                </a:solidFill>
                <a:latin typeface="Times New Roman" panose="02020603050405020304" pitchFamily="18" charset="0"/>
                <a:cs typeface="Times New Roman" panose="02020603050405020304" pitchFamily="18" charset="0"/>
              </a:rPr>
              <a:t> M. N. Detection of diabetes using multilayer perceptron. Proceeding of the International Conference on Intelligent Computing and Applications; December 2019; Ghaziabad, India. Springer; pp. 109–116.</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hlinkClick r:id="rId6"/>
              </a:rPr>
              <a:t>CrossRef</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hlinkClick r:id="rId7"/>
              </a:rPr>
              <a:t>Google Scholar</a:t>
            </a:r>
            <a:r>
              <a:rPr lang="en-US" sz="1400" dirty="0" smtClean="0">
                <a:latin typeface="Times New Roman" panose="02020603050405020304" pitchFamily="18" charset="0"/>
                <a:cs typeface="Times New Roman" panose="02020603050405020304" pitchFamily="18" charset="0"/>
              </a:rPr>
              <a:t>]</a:t>
            </a:r>
            <a:endParaRPr lang="en-US" sz="1400" u="sng" dirty="0">
              <a:latin typeface="Times New Roman" panose="02020603050405020304" pitchFamily="18" charset="0"/>
              <a:cs typeface="Times New Roman" panose="02020603050405020304" pitchFamily="18" charset="0"/>
            </a:endParaRPr>
          </a:p>
          <a:p>
            <a:pPr indent="-349250" algn="just">
              <a:buSzPts val="1900"/>
              <a:buFont typeface="Calibri"/>
              <a:buChar char="●"/>
            </a:pPr>
            <a:endParaRPr lang="en-US" sz="1500" u="sng" dirty="0"/>
          </a:p>
          <a:p>
            <a:pPr marL="457200" lvl="0" indent="-349250" algn="just" rtl="0">
              <a:spcBef>
                <a:spcPts val="0"/>
              </a:spcBef>
              <a:spcAft>
                <a:spcPts val="0"/>
              </a:spcAft>
              <a:buSzPts val="1900"/>
              <a:buChar char="●"/>
            </a:pPr>
            <a:endParaRPr sz="1900" dirty="0"/>
          </a:p>
        </p:txBody>
      </p:sp>
      <p:sp>
        <p:nvSpPr>
          <p:cNvPr id="5" name="Google Shape;205;p26"/>
          <p:cNvSpPr txBox="1">
            <a:spLocks noGrp="1"/>
          </p:cNvSpPr>
          <p:nvPr>
            <p:ph type="ctrTitle"/>
          </p:nvPr>
        </p:nvSpPr>
        <p:spPr>
          <a:xfrm>
            <a:off x="2832573" y="533888"/>
            <a:ext cx="3263426" cy="2636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u="sng" dirty="0" smtClean="0">
                <a:solidFill>
                  <a:srgbClr val="FF9900"/>
                </a:solidFill>
                <a:latin typeface="Times New Roman" panose="02020603050405020304" pitchFamily="18" charset="0"/>
                <a:cs typeface="Times New Roman" panose="02020603050405020304" pitchFamily="18" charset="0"/>
              </a:rPr>
              <a:t>References</a:t>
            </a:r>
            <a:endParaRPr sz="4000" u="sng" dirty="0">
              <a:solidFill>
                <a:srgbClr val="FF99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30122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THANK YOU 😊</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6"/>
          <p:cNvSpPr txBox="1">
            <a:spLocks noGrp="1"/>
          </p:cNvSpPr>
          <p:nvPr>
            <p:ph type="ctrTitle"/>
          </p:nvPr>
        </p:nvSpPr>
        <p:spPr>
          <a:xfrm>
            <a:off x="2009775" y="379000"/>
            <a:ext cx="4654952" cy="6401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u="sng" dirty="0">
                <a:solidFill>
                  <a:srgbClr val="FF9900"/>
                </a:solidFill>
                <a:latin typeface="Times New Roman" panose="02020603050405020304" pitchFamily="18" charset="0"/>
                <a:cs typeface="Times New Roman" panose="02020603050405020304" pitchFamily="18" charset="0"/>
              </a:rPr>
              <a:t>Content</a:t>
            </a:r>
            <a:endParaRPr sz="3200" u="sng" dirty="0">
              <a:solidFill>
                <a:srgbClr val="FF9900"/>
              </a:solidFill>
              <a:latin typeface="Times New Roman" panose="02020603050405020304" pitchFamily="18" charset="0"/>
              <a:cs typeface="Times New Roman" panose="02020603050405020304" pitchFamily="18" charset="0"/>
            </a:endParaRPr>
          </a:p>
        </p:txBody>
      </p:sp>
      <p:sp>
        <p:nvSpPr>
          <p:cNvPr id="146" name="Google Shape;146;p16"/>
          <p:cNvSpPr txBox="1">
            <a:spLocks noGrp="1"/>
          </p:cNvSpPr>
          <p:nvPr>
            <p:ph type="subTitle" idx="1"/>
          </p:nvPr>
        </p:nvSpPr>
        <p:spPr>
          <a:xfrm>
            <a:off x="1155149" y="1019175"/>
            <a:ext cx="7017301" cy="3498499"/>
          </a:xfrm>
          <a:prstGeom prst="rect">
            <a:avLst/>
          </a:prstGeom>
        </p:spPr>
        <p:txBody>
          <a:bodyPr spcFirstLastPara="1" wrap="square" lIns="91425" tIns="91425" rIns="91425" bIns="91425" anchor="t" anchorCtr="0">
            <a:noAutofit/>
          </a:bodyPr>
          <a:lstStyle/>
          <a:p>
            <a:pPr marL="457200" lvl="0" indent="-355600" algn="l" rtl="0">
              <a:lnSpc>
                <a:spcPct val="130000"/>
              </a:lnSpc>
              <a:spcBef>
                <a:spcPts val="0"/>
              </a:spcBef>
              <a:spcAft>
                <a:spcPts val="0"/>
              </a:spcAft>
              <a:buSzPts val="2000"/>
              <a:buFont typeface="Wingdings" panose="05000000000000000000" pitchFamily="2" charset="2"/>
              <a:buChar char="Ø"/>
            </a:pPr>
            <a:r>
              <a:rPr lang="en-GB" dirty="0" smtClean="0">
                <a:solidFill>
                  <a:schemeClr val="tx2">
                    <a:lumMod val="10000"/>
                  </a:schemeClr>
                </a:solidFill>
                <a:latin typeface="Times New Roman" panose="02020603050405020304" pitchFamily="18" charset="0"/>
                <a:cs typeface="Times New Roman" panose="02020603050405020304" pitchFamily="18" charset="0"/>
              </a:rPr>
              <a:t>Introduction</a:t>
            </a:r>
          </a:p>
          <a:p>
            <a:pPr marL="457200" lvl="0" indent="-355600" algn="l" rtl="0">
              <a:lnSpc>
                <a:spcPct val="130000"/>
              </a:lnSpc>
              <a:spcBef>
                <a:spcPts val="0"/>
              </a:spcBef>
              <a:spcAft>
                <a:spcPts val="0"/>
              </a:spcAft>
              <a:buSzPts val="2000"/>
              <a:buFont typeface="Wingdings" panose="05000000000000000000" pitchFamily="2" charset="2"/>
              <a:buChar char="Ø"/>
            </a:pPr>
            <a:r>
              <a:rPr lang="en-GB" dirty="0" smtClean="0">
                <a:solidFill>
                  <a:schemeClr val="tx2">
                    <a:lumMod val="10000"/>
                  </a:schemeClr>
                </a:solidFill>
                <a:latin typeface="Times New Roman" panose="02020603050405020304" pitchFamily="18" charset="0"/>
                <a:cs typeface="Times New Roman" panose="02020603050405020304" pitchFamily="18" charset="0"/>
              </a:rPr>
              <a:t>Technologies Used</a:t>
            </a:r>
            <a:endParaRPr dirty="0">
              <a:solidFill>
                <a:schemeClr val="tx2">
                  <a:lumMod val="10000"/>
                </a:schemeClr>
              </a:solidFill>
              <a:latin typeface="Times New Roman" panose="02020603050405020304" pitchFamily="18" charset="0"/>
              <a:cs typeface="Times New Roman" panose="02020603050405020304" pitchFamily="18" charset="0"/>
            </a:endParaRPr>
          </a:p>
          <a:p>
            <a:pPr marL="457200" lvl="0" indent="-355600" algn="l" rtl="0">
              <a:lnSpc>
                <a:spcPct val="130000"/>
              </a:lnSpc>
              <a:spcBef>
                <a:spcPts val="0"/>
              </a:spcBef>
              <a:spcAft>
                <a:spcPts val="0"/>
              </a:spcAft>
              <a:buSzPts val="2000"/>
              <a:buFont typeface="Wingdings" panose="05000000000000000000" pitchFamily="2" charset="2"/>
              <a:buChar char="Ø"/>
            </a:pPr>
            <a:r>
              <a:rPr lang="en-GB" dirty="0">
                <a:solidFill>
                  <a:schemeClr val="tx2">
                    <a:lumMod val="10000"/>
                  </a:schemeClr>
                </a:solidFill>
                <a:latin typeface="Times New Roman" panose="02020603050405020304" pitchFamily="18" charset="0"/>
                <a:cs typeface="Times New Roman" panose="02020603050405020304" pitchFamily="18" charset="0"/>
              </a:rPr>
              <a:t>Problem Statement</a:t>
            </a:r>
            <a:endParaRPr dirty="0">
              <a:solidFill>
                <a:schemeClr val="tx2">
                  <a:lumMod val="10000"/>
                </a:schemeClr>
              </a:solidFill>
              <a:latin typeface="Times New Roman" panose="02020603050405020304" pitchFamily="18" charset="0"/>
              <a:cs typeface="Times New Roman" panose="02020603050405020304" pitchFamily="18" charset="0"/>
            </a:endParaRPr>
          </a:p>
          <a:p>
            <a:pPr marL="457200" lvl="0" indent="-355600" algn="l" rtl="0">
              <a:lnSpc>
                <a:spcPct val="130000"/>
              </a:lnSpc>
              <a:spcBef>
                <a:spcPts val="0"/>
              </a:spcBef>
              <a:spcAft>
                <a:spcPts val="0"/>
              </a:spcAft>
              <a:buSzPts val="2000"/>
              <a:buFont typeface="Wingdings" panose="05000000000000000000" pitchFamily="2" charset="2"/>
              <a:buChar char="Ø"/>
            </a:pPr>
            <a:r>
              <a:rPr lang="en-GB" dirty="0">
                <a:solidFill>
                  <a:schemeClr val="tx2">
                    <a:lumMod val="10000"/>
                  </a:schemeClr>
                </a:solidFill>
                <a:latin typeface="Times New Roman" panose="02020603050405020304" pitchFamily="18" charset="0"/>
                <a:cs typeface="Times New Roman" panose="02020603050405020304" pitchFamily="18" charset="0"/>
              </a:rPr>
              <a:t>Proposed Solution</a:t>
            </a:r>
            <a:endParaRPr dirty="0">
              <a:solidFill>
                <a:schemeClr val="tx2">
                  <a:lumMod val="10000"/>
                </a:schemeClr>
              </a:solidFill>
              <a:latin typeface="Times New Roman" panose="02020603050405020304" pitchFamily="18" charset="0"/>
              <a:cs typeface="Times New Roman" panose="02020603050405020304" pitchFamily="18" charset="0"/>
            </a:endParaRPr>
          </a:p>
          <a:p>
            <a:pPr marL="457200" lvl="0" indent="-355600" algn="l" rtl="0">
              <a:lnSpc>
                <a:spcPct val="130000"/>
              </a:lnSpc>
              <a:spcBef>
                <a:spcPts val="0"/>
              </a:spcBef>
              <a:spcAft>
                <a:spcPts val="0"/>
              </a:spcAft>
              <a:buSzPts val="2000"/>
              <a:buFont typeface="Wingdings" panose="05000000000000000000" pitchFamily="2" charset="2"/>
              <a:buChar char="Ø"/>
            </a:pPr>
            <a:r>
              <a:rPr lang="en-GB" dirty="0">
                <a:solidFill>
                  <a:schemeClr val="tx2">
                    <a:lumMod val="10000"/>
                  </a:schemeClr>
                </a:solidFill>
                <a:latin typeface="Times New Roman" panose="02020603050405020304" pitchFamily="18" charset="0"/>
                <a:cs typeface="Times New Roman" panose="02020603050405020304" pitchFamily="18" charset="0"/>
              </a:rPr>
              <a:t>Dataset</a:t>
            </a:r>
            <a:endParaRPr dirty="0">
              <a:solidFill>
                <a:schemeClr val="tx2">
                  <a:lumMod val="10000"/>
                </a:schemeClr>
              </a:solidFill>
              <a:latin typeface="Times New Roman" panose="02020603050405020304" pitchFamily="18" charset="0"/>
              <a:cs typeface="Times New Roman" panose="02020603050405020304" pitchFamily="18" charset="0"/>
            </a:endParaRPr>
          </a:p>
          <a:p>
            <a:pPr marL="457200" lvl="0" indent="-355600" algn="l" rtl="0">
              <a:lnSpc>
                <a:spcPct val="130000"/>
              </a:lnSpc>
              <a:spcBef>
                <a:spcPts val="0"/>
              </a:spcBef>
              <a:spcAft>
                <a:spcPts val="0"/>
              </a:spcAft>
              <a:buSzPts val="2000"/>
              <a:buFont typeface="Wingdings" panose="05000000000000000000" pitchFamily="2" charset="2"/>
              <a:buChar char="Ø"/>
            </a:pPr>
            <a:r>
              <a:rPr lang="en-GB" dirty="0" smtClean="0">
                <a:solidFill>
                  <a:schemeClr val="tx2">
                    <a:lumMod val="10000"/>
                  </a:schemeClr>
                </a:solidFill>
                <a:latin typeface="Times New Roman" panose="02020603050405020304" pitchFamily="18" charset="0"/>
                <a:cs typeface="Times New Roman" panose="02020603050405020304" pitchFamily="18" charset="0"/>
              </a:rPr>
              <a:t>Algorithm</a:t>
            </a:r>
          </a:p>
          <a:p>
            <a:pPr marL="457200" lvl="0" indent="-355600" algn="l" rtl="0">
              <a:lnSpc>
                <a:spcPct val="130000"/>
              </a:lnSpc>
              <a:spcBef>
                <a:spcPts val="0"/>
              </a:spcBef>
              <a:spcAft>
                <a:spcPts val="0"/>
              </a:spcAft>
              <a:buSzPts val="2000"/>
              <a:buFont typeface="Wingdings" panose="05000000000000000000" pitchFamily="2" charset="2"/>
              <a:buChar char="Ø"/>
            </a:pPr>
            <a:r>
              <a:rPr lang="en-GB" dirty="0" smtClean="0">
                <a:solidFill>
                  <a:schemeClr val="tx2">
                    <a:lumMod val="10000"/>
                  </a:schemeClr>
                </a:solidFill>
                <a:latin typeface="Times New Roman" panose="02020603050405020304" pitchFamily="18" charset="0"/>
                <a:cs typeface="Times New Roman" panose="02020603050405020304" pitchFamily="18" charset="0"/>
              </a:rPr>
              <a:t>Deployment on heroku</a:t>
            </a:r>
            <a:endParaRPr dirty="0">
              <a:solidFill>
                <a:schemeClr val="tx2">
                  <a:lumMod val="10000"/>
                </a:schemeClr>
              </a:solidFill>
              <a:latin typeface="Times New Roman" panose="02020603050405020304" pitchFamily="18" charset="0"/>
              <a:cs typeface="Times New Roman" panose="02020603050405020304" pitchFamily="18" charset="0"/>
            </a:endParaRPr>
          </a:p>
          <a:p>
            <a:pPr marL="457200" lvl="0" indent="-355600" algn="l" rtl="0">
              <a:lnSpc>
                <a:spcPct val="130000"/>
              </a:lnSpc>
              <a:spcBef>
                <a:spcPts val="0"/>
              </a:spcBef>
              <a:spcAft>
                <a:spcPts val="0"/>
              </a:spcAft>
              <a:buSzPts val="2000"/>
              <a:buFont typeface="Wingdings" panose="05000000000000000000" pitchFamily="2" charset="2"/>
              <a:buChar char="Ø"/>
            </a:pPr>
            <a:r>
              <a:rPr lang="en-GB" dirty="0">
                <a:solidFill>
                  <a:schemeClr val="tx2">
                    <a:lumMod val="10000"/>
                  </a:schemeClr>
                </a:solidFill>
                <a:latin typeface="Times New Roman" panose="02020603050405020304" pitchFamily="18" charset="0"/>
                <a:cs typeface="Times New Roman" panose="02020603050405020304" pitchFamily="18" charset="0"/>
              </a:rPr>
              <a:t>Conclusion</a:t>
            </a:r>
            <a:endParaRPr dirty="0">
              <a:solidFill>
                <a:schemeClr val="tx2">
                  <a:lumMod val="10000"/>
                </a:schemeClr>
              </a:solidFill>
              <a:latin typeface="Times New Roman" panose="02020603050405020304" pitchFamily="18" charset="0"/>
              <a:cs typeface="Times New Roman" panose="02020603050405020304" pitchFamily="18" charset="0"/>
            </a:endParaRPr>
          </a:p>
          <a:p>
            <a:pPr marL="457200" lvl="0" indent="-355600" algn="l" rtl="0">
              <a:lnSpc>
                <a:spcPct val="130000"/>
              </a:lnSpc>
              <a:spcBef>
                <a:spcPts val="0"/>
              </a:spcBef>
              <a:spcAft>
                <a:spcPts val="0"/>
              </a:spcAft>
              <a:buSzPts val="2000"/>
              <a:buFont typeface="Wingdings" panose="05000000000000000000" pitchFamily="2" charset="2"/>
              <a:buChar char="Ø"/>
            </a:pPr>
            <a:r>
              <a:rPr lang="en-GB" dirty="0">
                <a:solidFill>
                  <a:schemeClr val="tx2">
                    <a:lumMod val="10000"/>
                  </a:schemeClr>
                </a:solidFill>
                <a:latin typeface="Times New Roman" panose="02020603050405020304" pitchFamily="18" charset="0"/>
                <a:cs typeface="Times New Roman" panose="02020603050405020304" pitchFamily="18" charset="0"/>
              </a:rPr>
              <a:t>Reference</a:t>
            </a:r>
            <a:endParaRPr dirty="0">
              <a:solidFill>
                <a:schemeClr val="tx2">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ctrTitle"/>
          </p:nvPr>
        </p:nvSpPr>
        <p:spPr>
          <a:xfrm>
            <a:off x="1681143" y="430924"/>
            <a:ext cx="5361300" cy="536028"/>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dirty="0">
                <a:solidFill>
                  <a:srgbClr val="FF9900"/>
                </a:solidFill>
                <a:latin typeface="Times New Roman" panose="02020603050405020304" pitchFamily="18" charset="0"/>
                <a:cs typeface="Times New Roman" panose="02020603050405020304" pitchFamily="18" charset="0"/>
              </a:rPr>
              <a:t>Introduction</a:t>
            </a:r>
            <a:endParaRPr u="sng" dirty="0">
              <a:solidFill>
                <a:srgbClr val="FF9900"/>
              </a:solidFill>
              <a:latin typeface="Times New Roman" panose="02020603050405020304" pitchFamily="18" charset="0"/>
              <a:cs typeface="Times New Roman" panose="02020603050405020304" pitchFamily="18" charset="0"/>
            </a:endParaRPr>
          </a:p>
        </p:txBody>
      </p:sp>
      <p:sp>
        <p:nvSpPr>
          <p:cNvPr id="152" name="Google Shape;152;p17"/>
          <p:cNvSpPr txBox="1">
            <a:spLocks noGrp="1"/>
          </p:cNvSpPr>
          <p:nvPr>
            <p:ph type="subTitle" idx="1"/>
          </p:nvPr>
        </p:nvSpPr>
        <p:spPr>
          <a:xfrm>
            <a:off x="1000392" y="1576552"/>
            <a:ext cx="7246200" cy="3426371"/>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SzPts val="852"/>
              <a:buFont typeface="Wingdings" panose="05000000000000000000" pitchFamily="2" charset="2"/>
              <a:buChar char="Ø"/>
            </a:pPr>
            <a:r>
              <a:rPr lang="en-GB" sz="1540" dirty="0">
                <a:solidFill>
                  <a:schemeClr val="dk2"/>
                </a:solidFill>
                <a:latin typeface="Times New Roman"/>
                <a:ea typeface="Times New Roman"/>
                <a:cs typeface="Times New Roman"/>
                <a:sym typeface="Times New Roman"/>
              </a:rPr>
              <a:t>The General Disease Prediction System (GDPS) is for those who often feel reluctant to go to hospital or physician on minor </a:t>
            </a:r>
            <a:r>
              <a:rPr lang="en-GB" sz="1540" dirty="0" smtClean="0">
                <a:solidFill>
                  <a:schemeClr val="dk2"/>
                </a:solidFill>
                <a:latin typeface="Times New Roman"/>
                <a:ea typeface="Times New Roman"/>
                <a:cs typeface="Times New Roman"/>
                <a:sym typeface="Times New Roman"/>
              </a:rPr>
              <a:t>symptoms.</a:t>
            </a:r>
          </a:p>
          <a:p>
            <a:pPr marL="285750" lvl="0" indent="-285750" algn="just" rtl="0">
              <a:spcBef>
                <a:spcPts val="0"/>
              </a:spcBef>
              <a:spcAft>
                <a:spcPts val="0"/>
              </a:spcAft>
              <a:buSzPts val="852"/>
              <a:buFont typeface="Wingdings" panose="05000000000000000000" pitchFamily="2" charset="2"/>
              <a:buChar char="Ø"/>
            </a:pPr>
            <a:endParaRPr lang="en-GB" sz="1540" dirty="0" smtClean="0">
              <a:solidFill>
                <a:schemeClr val="dk2"/>
              </a:solidFill>
              <a:latin typeface="Times New Roman"/>
              <a:ea typeface="Times New Roman"/>
              <a:cs typeface="Times New Roman"/>
              <a:sym typeface="Times New Roman"/>
            </a:endParaRPr>
          </a:p>
          <a:p>
            <a:pPr marL="285750" lvl="0" indent="-285750" algn="just" rtl="0">
              <a:spcBef>
                <a:spcPts val="0"/>
              </a:spcBef>
              <a:spcAft>
                <a:spcPts val="0"/>
              </a:spcAft>
              <a:buSzPts val="852"/>
              <a:buFont typeface="Wingdings" panose="05000000000000000000" pitchFamily="2" charset="2"/>
              <a:buChar char="Ø"/>
            </a:pPr>
            <a:r>
              <a:rPr lang="en-GB" sz="1540" dirty="0" smtClean="0">
                <a:solidFill>
                  <a:schemeClr val="dk2"/>
                </a:solidFill>
                <a:latin typeface="Times New Roman"/>
                <a:ea typeface="Times New Roman"/>
                <a:cs typeface="Times New Roman"/>
                <a:sym typeface="Times New Roman"/>
              </a:rPr>
              <a:t>However</a:t>
            </a:r>
            <a:r>
              <a:rPr lang="en-GB" sz="1540" dirty="0">
                <a:solidFill>
                  <a:schemeClr val="dk2"/>
                </a:solidFill>
                <a:latin typeface="Times New Roman"/>
                <a:ea typeface="Times New Roman"/>
                <a:cs typeface="Times New Roman"/>
                <a:sym typeface="Times New Roman"/>
              </a:rPr>
              <a:t>, in many cases, these minor symptoms may trigger major health hazards. As online health advice is easily reachable, using GDPS can be a great head start for </a:t>
            </a:r>
            <a:r>
              <a:rPr lang="en-GB" sz="1540" dirty="0" smtClean="0">
                <a:solidFill>
                  <a:schemeClr val="dk2"/>
                </a:solidFill>
                <a:latin typeface="Times New Roman"/>
                <a:ea typeface="Times New Roman"/>
                <a:cs typeface="Times New Roman"/>
                <a:sym typeface="Times New Roman"/>
              </a:rPr>
              <a:t>users.</a:t>
            </a:r>
          </a:p>
          <a:p>
            <a:pPr marL="285750" lvl="0" indent="-285750" algn="l" rtl="0">
              <a:spcBef>
                <a:spcPts val="0"/>
              </a:spcBef>
              <a:spcAft>
                <a:spcPts val="0"/>
              </a:spcAft>
              <a:buSzPts val="852"/>
              <a:buFont typeface="Wingdings" panose="05000000000000000000" pitchFamily="2" charset="2"/>
              <a:buChar char="Ø"/>
            </a:pPr>
            <a:endParaRPr sz="1340" b="1" dirty="0">
              <a:solidFill>
                <a:schemeClr val="dk2"/>
              </a:solidFill>
            </a:endParaRPr>
          </a:p>
        </p:txBody>
      </p:sp>
    </p:spTree>
    <p:extLst>
      <p:ext uri="{BB962C8B-B14F-4D97-AF65-F5344CB8AC3E}">
        <p14:creationId xmlns:p14="http://schemas.microsoft.com/office/powerpoint/2010/main" val="3141439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ctrTitle"/>
          </p:nvPr>
        </p:nvSpPr>
        <p:spPr>
          <a:xfrm>
            <a:off x="1681143" y="430924"/>
            <a:ext cx="5361300" cy="536028"/>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dirty="0">
                <a:solidFill>
                  <a:srgbClr val="FF9900"/>
                </a:solidFill>
                <a:latin typeface="Times New Roman" panose="02020603050405020304" pitchFamily="18" charset="0"/>
                <a:cs typeface="Times New Roman" panose="02020603050405020304" pitchFamily="18" charset="0"/>
              </a:rPr>
              <a:t>Introduction</a:t>
            </a:r>
            <a:endParaRPr u="sng" dirty="0">
              <a:solidFill>
                <a:srgbClr val="FF9900"/>
              </a:solidFill>
              <a:latin typeface="Times New Roman" panose="02020603050405020304" pitchFamily="18" charset="0"/>
              <a:cs typeface="Times New Roman" panose="02020603050405020304" pitchFamily="18" charset="0"/>
            </a:endParaRPr>
          </a:p>
        </p:txBody>
      </p:sp>
      <p:sp>
        <p:nvSpPr>
          <p:cNvPr id="152" name="Google Shape;152;p17"/>
          <p:cNvSpPr txBox="1">
            <a:spLocks noGrp="1"/>
          </p:cNvSpPr>
          <p:nvPr>
            <p:ph type="subTitle" idx="1"/>
          </p:nvPr>
        </p:nvSpPr>
        <p:spPr>
          <a:xfrm>
            <a:off x="1042433" y="1387366"/>
            <a:ext cx="7246200" cy="2427890"/>
          </a:xfrm>
          <a:prstGeom prst="rect">
            <a:avLst/>
          </a:prstGeom>
        </p:spPr>
        <p:txBody>
          <a:bodyPr spcFirstLastPara="1" wrap="square" lIns="91425" tIns="91425" rIns="91425" bIns="91425" anchor="t" anchorCtr="0">
            <a:noAutofit/>
          </a:bodyPr>
          <a:lstStyle/>
          <a:p>
            <a:pPr marL="285750" lvl="0" indent="-285750" algn="just">
              <a:buSzPts val="852"/>
              <a:buFont typeface="Wingdings" panose="05000000000000000000" pitchFamily="2" charset="2"/>
              <a:buChar char="Ø"/>
            </a:pPr>
            <a:r>
              <a:rPr lang="en-IN" sz="1540" dirty="0">
                <a:solidFill>
                  <a:schemeClr val="dk2"/>
                </a:solidFill>
                <a:latin typeface="Times New Roman"/>
                <a:ea typeface="Times New Roman"/>
                <a:cs typeface="Times New Roman"/>
                <a:sym typeface="Times New Roman"/>
              </a:rPr>
              <a:t>Moreover, existing online health care systems suffer from lack of reliability and accuracy. Here in, we propose a system that relies on guided user input. </a:t>
            </a:r>
            <a:endParaRPr lang="en-IN" sz="1540" dirty="0" smtClean="0">
              <a:solidFill>
                <a:schemeClr val="dk2"/>
              </a:solidFill>
              <a:latin typeface="Times New Roman"/>
              <a:ea typeface="Times New Roman"/>
              <a:cs typeface="Times New Roman"/>
              <a:sym typeface="Times New Roman"/>
            </a:endParaRPr>
          </a:p>
          <a:p>
            <a:pPr marL="285750" lvl="0" indent="-285750" algn="just">
              <a:buSzPts val="852"/>
              <a:buFont typeface="Wingdings" panose="05000000000000000000" pitchFamily="2" charset="2"/>
              <a:buChar char="Ø"/>
            </a:pPr>
            <a:endParaRPr lang="en-IN" sz="1540" dirty="0">
              <a:solidFill>
                <a:schemeClr val="dk2"/>
              </a:solidFill>
              <a:latin typeface="Times New Roman"/>
              <a:ea typeface="Times New Roman"/>
              <a:cs typeface="Times New Roman"/>
              <a:sym typeface="Times New Roman"/>
            </a:endParaRPr>
          </a:p>
          <a:p>
            <a:pPr marL="285750" lvl="0" indent="-285750" algn="just">
              <a:buSzPts val="852"/>
              <a:buFont typeface="Wingdings" panose="05000000000000000000" pitchFamily="2" charset="2"/>
              <a:buChar char="Ø"/>
            </a:pPr>
            <a:endParaRPr lang="en-IN" sz="1540" dirty="0">
              <a:solidFill>
                <a:schemeClr val="dk2"/>
              </a:solidFill>
              <a:latin typeface="Times New Roman"/>
              <a:ea typeface="Times New Roman"/>
              <a:cs typeface="Times New Roman"/>
              <a:sym typeface="Times New Roman"/>
            </a:endParaRPr>
          </a:p>
          <a:p>
            <a:pPr marL="285750" lvl="0" indent="-285750" algn="just">
              <a:buSzPts val="852"/>
              <a:buFont typeface="Wingdings" panose="05000000000000000000" pitchFamily="2" charset="2"/>
              <a:buChar char="Ø"/>
            </a:pPr>
            <a:r>
              <a:rPr lang="en-IN" sz="1540" dirty="0">
                <a:solidFill>
                  <a:schemeClr val="dk2"/>
                </a:solidFill>
                <a:latin typeface="Times New Roman"/>
                <a:ea typeface="Times New Roman"/>
                <a:cs typeface="Times New Roman"/>
                <a:sym typeface="Times New Roman"/>
              </a:rPr>
              <a:t>The system takes input from the user and provides a report of user’s condition on mentioned diseases. Before doing anything we did a decent research on rapid escalation of Internet technology and data for which handheld devices has opened up new avenues for online healthcare system</a:t>
            </a:r>
            <a:r>
              <a:rPr lang="en-IN" sz="1540" b="1" dirty="0">
                <a:solidFill>
                  <a:schemeClr val="dk2"/>
                </a:solidFill>
                <a:latin typeface="Times New Roman"/>
                <a:ea typeface="Times New Roman"/>
                <a:cs typeface="Times New Roman"/>
                <a:sym typeface="Times New Roman"/>
              </a:rPr>
              <a:t>.</a:t>
            </a:r>
          </a:p>
        </p:txBody>
      </p:sp>
    </p:spTree>
    <p:extLst>
      <p:ext uri="{BB962C8B-B14F-4D97-AF65-F5344CB8AC3E}">
        <p14:creationId xmlns:p14="http://schemas.microsoft.com/office/powerpoint/2010/main" val="3565697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txBox="1">
            <a:spLocks noGrp="1"/>
          </p:cNvSpPr>
          <p:nvPr>
            <p:ph type="body" idx="1"/>
          </p:nvPr>
        </p:nvSpPr>
        <p:spPr>
          <a:xfrm>
            <a:off x="903233" y="1373015"/>
            <a:ext cx="7505700" cy="2750400"/>
          </a:xfrm>
          <a:prstGeom prst="rect">
            <a:avLst/>
          </a:prstGeom>
        </p:spPr>
        <p:txBody>
          <a:bodyPr spcFirstLastPara="1" wrap="square" lIns="91425" tIns="91425" rIns="91425" bIns="91425" anchor="t" anchorCtr="0">
            <a:normAutofit/>
          </a:bodyPr>
          <a:lstStyle/>
          <a:p>
            <a:pPr marL="457200" lvl="0" indent="-323850" algn="l" rtl="0">
              <a:lnSpc>
                <a:spcPct val="130000"/>
              </a:lnSpc>
              <a:spcBef>
                <a:spcPts val="1200"/>
              </a:spcBef>
              <a:spcAft>
                <a:spcPts val="0"/>
              </a:spcAft>
              <a:buClr>
                <a:srgbClr val="000000"/>
              </a:buClr>
              <a:buSzPts val="1500"/>
              <a:buFont typeface="Wingdings" panose="05000000000000000000" pitchFamily="2" charset="2"/>
              <a:buChar char="Ø"/>
            </a:pPr>
            <a:r>
              <a:rPr lang="en-GB" sz="1500" dirty="0" smtClean="0">
                <a:solidFill>
                  <a:srgbClr val="000000"/>
                </a:solidFill>
                <a:latin typeface="Times New Roman"/>
                <a:ea typeface="Times New Roman"/>
                <a:cs typeface="Times New Roman"/>
                <a:sym typeface="Times New Roman"/>
              </a:rPr>
              <a:t>HTML</a:t>
            </a:r>
            <a:r>
              <a:rPr lang="en-GB" sz="1500" dirty="0">
                <a:solidFill>
                  <a:srgbClr val="000000"/>
                </a:solidFill>
                <a:latin typeface="Times New Roman"/>
                <a:ea typeface="Times New Roman"/>
                <a:cs typeface="Times New Roman"/>
                <a:sym typeface="Times New Roman"/>
              </a:rPr>
              <a:t>, CSS, JavaScript</a:t>
            </a:r>
            <a:endParaRPr sz="1500" dirty="0">
              <a:solidFill>
                <a:srgbClr val="000000"/>
              </a:solidFill>
              <a:latin typeface="Times New Roman"/>
              <a:ea typeface="Times New Roman"/>
              <a:cs typeface="Times New Roman"/>
              <a:sym typeface="Times New Roman"/>
            </a:endParaRPr>
          </a:p>
          <a:p>
            <a:pPr marL="457200" lvl="0" indent="-323850" algn="l" rtl="0">
              <a:lnSpc>
                <a:spcPct val="130000"/>
              </a:lnSpc>
              <a:spcBef>
                <a:spcPts val="0"/>
              </a:spcBef>
              <a:spcAft>
                <a:spcPts val="0"/>
              </a:spcAft>
              <a:buClr>
                <a:srgbClr val="000000"/>
              </a:buClr>
              <a:buSzPts val="1500"/>
              <a:buFont typeface="Wingdings" panose="05000000000000000000" pitchFamily="2" charset="2"/>
              <a:buChar char="Ø"/>
            </a:pPr>
            <a:r>
              <a:rPr lang="en-GB" sz="1500" dirty="0" smtClean="0">
                <a:solidFill>
                  <a:srgbClr val="000000"/>
                </a:solidFill>
                <a:latin typeface="Times New Roman"/>
                <a:ea typeface="Times New Roman"/>
                <a:cs typeface="Times New Roman"/>
                <a:sym typeface="Times New Roman"/>
              </a:rPr>
              <a:t>Python</a:t>
            </a:r>
          </a:p>
          <a:p>
            <a:pPr marL="457200" lvl="0" indent="-323850" algn="l" rtl="0">
              <a:lnSpc>
                <a:spcPct val="130000"/>
              </a:lnSpc>
              <a:spcBef>
                <a:spcPts val="0"/>
              </a:spcBef>
              <a:spcAft>
                <a:spcPts val="0"/>
              </a:spcAft>
              <a:buClr>
                <a:srgbClr val="000000"/>
              </a:buClr>
              <a:buSzPts val="1500"/>
              <a:buFont typeface="Wingdings" panose="05000000000000000000" pitchFamily="2" charset="2"/>
              <a:buChar char="Ø"/>
            </a:pPr>
            <a:r>
              <a:rPr lang="en-GB" sz="1500" dirty="0" smtClean="0">
                <a:solidFill>
                  <a:srgbClr val="000000"/>
                </a:solidFill>
                <a:latin typeface="Times New Roman"/>
                <a:ea typeface="Times New Roman"/>
                <a:cs typeface="Times New Roman"/>
                <a:sym typeface="Times New Roman"/>
              </a:rPr>
              <a:t>Machine Learning</a:t>
            </a:r>
            <a:endParaRPr sz="1500" dirty="0">
              <a:solidFill>
                <a:srgbClr val="000000"/>
              </a:solidFill>
              <a:latin typeface="Times New Roman"/>
              <a:ea typeface="Times New Roman"/>
              <a:cs typeface="Times New Roman"/>
              <a:sym typeface="Times New Roman"/>
            </a:endParaRPr>
          </a:p>
          <a:p>
            <a:pPr marL="457200" lvl="0" indent="-323850" algn="l" rtl="0">
              <a:lnSpc>
                <a:spcPct val="130000"/>
              </a:lnSpc>
              <a:spcBef>
                <a:spcPts val="0"/>
              </a:spcBef>
              <a:spcAft>
                <a:spcPts val="0"/>
              </a:spcAft>
              <a:buClr>
                <a:srgbClr val="000000"/>
              </a:buClr>
              <a:buSzPts val="1500"/>
              <a:buFont typeface="Wingdings" panose="05000000000000000000" pitchFamily="2" charset="2"/>
              <a:buChar char="Ø"/>
            </a:pPr>
            <a:r>
              <a:rPr lang="en-GB" sz="1500" dirty="0">
                <a:solidFill>
                  <a:srgbClr val="000000"/>
                </a:solidFill>
                <a:latin typeface="Times New Roman"/>
                <a:ea typeface="Times New Roman"/>
                <a:cs typeface="Times New Roman"/>
                <a:sym typeface="Times New Roman"/>
              </a:rPr>
              <a:t>Flask</a:t>
            </a:r>
            <a:endParaRPr sz="1500" dirty="0">
              <a:solidFill>
                <a:srgbClr val="000000"/>
              </a:solidFill>
              <a:latin typeface="Times New Roman"/>
              <a:ea typeface="Times New Roman"/>
              <a:cs typeface="Times New Roman"/>
              <a:sym typeface="Times New Roman"/>
            </a:endParaRPr>
          </a:p>
          <a:p>
            <a:pPr marL="457200" lvl="0" indent="-323850" algn="l" rtl="0">
              <a:lnSpc>
                <a:spcPct val="130000"/>
              </a:lnSpc>
              <a:spcBef>
                <a:spcPts val="0"/>
              </a:spcBef>
              <a:spcAft>
                <a:spcPts val="0"/>
              </a:spcAft>
              <a:buClr>
                <a:srgbClr val="000000"/>
              </a:buClr>
              <a:buSzPts val="1500"/>
              <a:buFont typeface="Wingdings" panose="05000000000000000000" pitchFamily="2" charset="2"/>
              <a:buChar char="Ø"/>
            </a:pPr>
            <a:r>
              <a:rPr lang="en-GB" sz="1500" dirty="0">
                <a:solidFill>
                  <a:srgbClr val="000000"/>
                </a:solidFill>
                <a:latin typeface="Times New Roman"/>
                <a:ea typeface="Times New Roman"/>
                <a:cs typeface="Times New Roman"/>
                <a:sym typeface="Times New Roman"/>
              </a:rPr>
              <a:t>Heroku</a:t>
            </a:r>
            <a:endParaRPr sz="1500" dirty="0">
              <a:solidFill>
                <a:srgbClr val="000000"/>
              </a:solidFill>
              <a:latin typeface="Times New Roman"/>
              <a:ea typeface="Times New Roman"/>
              <a:cs typeface="Times New Roman"/>
              <a:sym typeface="Times New Roman"/>
            </a:endParaRPr>
          </a:p>
          <a:p>
            <a:pPr marL="457200" lvl="0" indent="-323850" algn="l" rtl="0">
              <a:lnSpc>
                <a:spcPct val="130000"/>
              </a:lnSpc>
              <a:spcBef>
                <a:spcPts val="0"/>
              </a:spcBef>
              <a:spcAft>
                <a:spcPts val="0"/>
              </a:spcAft>
              <a:buClr>
                <a:srgbClr val="000000"/>
              </a:buClr>
              <a:buSzPts val="1500"/>
              <a:buFont typeface="Wingdings" panose="05000000000000000000" pitchFamily="2" charset="2"/>
              <a:buChar char="Ø"/>
            </a:pPr>
            <a:r>
              <a:rPr lang="en-GB" sz="1500" dirty="0">
                <a:solidFill>
                  <a:srgbClr val="000000"/>
                </a:solidFill>
                <a:latin typeface="Times New Roman"/>
                <a:ea typeface="Times New Roman"/>
                <a:cs typeface="Times New Roman"/>
                <a:sym typeface="Times New Roman"/>
              </a:rPr>
              <a:t>Git</a:t>
            </a:r>
            <a:endParaRPr sz="1500" dirty="0">
              <a:solidFill>
                <a:srgbClr val="000000"/>
              </a:solidFill>
              <a:latin typeface="Times New Roman"/>
              <a:ea typeface="Times New Roman"/>
              <a:cs typeface="Times New Roman"/>
              <a:sym typeface="Times New Roman"/>
            </a:endParaRPr>
          </a:p>
          <a:p>
            <a:pPr marL="0" lvl="0" indent="0" algn="l" rtl="0">
              <a:spcBef>
                <a:spcPts val="0"/>
              </a:spcBef>
              <a:spcAft>
                <a:spcPts val="1200"/>
              </a:spcAft>
              <a:buNone/>
            </a:pPr>
            <a:endParaRPr sz="1500" dirty="0"/>
          </a:p>
        </p:txBody>
      </p:sp>
      <p:sp>
        <p:nvSpPr>
          <p:cNvPr id="140" name="Google Shape;140;p15"/>
          <p:cNvSpPr txBox="1"/>
          <p:nvPr/>
        </p:nvSpPr>
        <p:spPr>
          <a:xfrm>
            <a:off x="1984075" y="529900"/>
            <a:ext cx="47199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500" u="sng" dirty="0" smtClean="0">
                <a:solidFill>
                  <a:srgbClr val="FF9900"/>
                </a:solidFill>
                <a:latin typeface="Times New Roman" panose="02020603050405020304" pitchFamily="18" charset="0"/>
                <a:ea typeface="Nunito"/>
                <a:cs typeface="Times New Roman" panose="02020603050405020304" pitchFamily="18" charset="0"/>
                <a:sym typeface="Nunito"/>
              </a:rPr>
              <a:t>Technologies Used</a:t>
            </a:r>
            <a:endParaRPr sz="3500" u="sng" dirty="0">
              <a:solidFill>
                <a:srgbClr val="FF9900"/>
              </a:solidFill>
              <a:latin typeface="Times New Roman" panose="02020603050405020304" pitchFamily="18" charset="0"/>
              <a:ea typeface="Nunito"/>
              <a:cs typeface="Times New Roman" panose="02020603050405020304" pitchFamily="18" charset="0"/>
              <a:sym typeface="Nunit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ctrTitle"/>
          </p:nvPr>
        </p:nvSpPr>
        <p:spPr>
          <a:xfrm>
            <a:off x="1765226" y="424417"/>
            <a:ext cx="5361300" cy="752741"/>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dirty="0" smtClean="0">
                <a:solidFill>
                  <a:srgbClr val="FF9900"/>
                </a:solidFill>
                <a:latin typeface="Times New Roman" panose="02020603050405020304" pitchFamily="18" charset="0"/>
                <a:cs typeface="Times New Roman" panose="02020603050405020304" pitchFamily="18" charset="0"/>
              </a:rPr>
              <a:t>Goal</a:t>
            </a:r>
            <a:endParaRPr u="sng" dirty="0">
              <a:solidFill>
                <a:srgbClr val="FF9900"/>
              </a:solidFill>
              <a:latin typeface="Times New Roman" panose="02020603050405020304" pitchFamily="18" charset="0"/>
              <a:cs typeface="Times New Roman" panose="02020603050405020304" pitchFamily="18" charset="0"/>
            </a:endParaRPr>
          </a:p>
        </p:txBody>
      </p:sp>
      <p:sp>
        <p:nvSpPr>
          <p:cNvPr id="152" name="Google Shape;152;p17"/>
          <p:cNvSpPr txBox="1">
            <a:spLocks noGrp="1"/>
          </p:cNvSpPr>
          <p:nvPr>
            <p:ph type="subTitle" idx="1"/>
          </p:nvPr>
        </p:nvSpPr>
        <p:spPr>
          <a:xfrm>
            <a:off x="1084475" y="1366345"/>
            <a:ext cx="7246200" cy="2663430"/>
          </a:xfrm>
          <a:prstGeom prst="rect">
            <a:avLst/>
          </a:prstGeom>
        </p:spPr>
        <p:txBody>
          <a:bodyPr spcFirstLastPara="1" wrap="square" lIns="91425" tIns="91425" rIns="91425" bIns="91425" anchor="t" anchorCtr="0">
            <a:noAutofit/>
          </a:bodyPr>
          <a:lstStyle/>
          <a:p>
            <a:pPr marL="285750" indent="-285750" algn="just">
              <a:buSzPts val="852"/>
              <a:buFont typeface="Wingdings" panose="05000000000000000000" pitchFamily="2" charset="2"/>
              <a:buChar char="Ø"/>
            </a:pPr>
            <a:r>
              <a:rPr lang="en-US" dirty="0" smtClean="0">
                <a:solidFill>
                  <a:schemeClr val="bg2"/>
                </a:solidFill>
                <a:latin typeface="Times New Roman" panose="02020603050405020304" pitchFamily="18" charset="0"/>
                <a:ea typeface="Tahoma"/>
                <a:cs typeface="Times New Roman" panose="02020603050405020304" pitchFamily="18" charset="0"/>
                <a:sym typeface="Tahoma"/>
              </a:rPr>
              <a:t>The Goal of General Disease Prediction System is </a:t>
            </a:r>
            <a:r>
              <a:rPr lang="en-US" dirty="0">
                <a:solidFill>
                  <a:schemeClr val="bg2"/>
                </a:solidFill>
                <a:latin typeface="Times New Roman" panose="02020603050405020304" pitchFamily="18" charset="0"/>
                <a:ea typeface="Tahoma"/>
                <a:cs typeface="Times New Roman" panose="02020603050405020304" pitchFamily="18" charset="0"/>
                <a:sym typeface="Tahoma"/>
              </a:rPr>
              <a:t>to </a:t>
            </a:r>
            <a:r>
              <a:rPr lang="en-US" dirty="0">
                <a:solidFill>
                  <a:srgbClr val="333333"/>
                </a:solidFill>
                <a:latin typeface="Times New Roman" panose="02020603050405020304" pitchFamily="18" charset="0"/>
                <a:ea typeface="Tahoma"/>
                <a:cs typeface="Times New Roman" panose="02020603050405020304" pitchFamily="18" charset="0"/>
                <a:sym typeface="Tahoma"/>
              </a:rPr>
              <a:t>develop a basic model which will </a:t>
            </a:r>
            <a:r>
              <a:rPr lang="en-US" dirty="0" smtClean="0">
                <a:solidFill>
                  <a:srgbClr val="333333"/>
                </a:solidFill>
                <a:latin typeface="Times New Roman" panose="02020603050405020304" pitchFamily="18" charset="0"/>
                <a:ea typeface="Tahoma"/>
                <a:cs typeface="Times New Roman" panose="02020603050405020304" pitchFamily="18" charset="0"/>
                <a:sym typeface="Tahoma"/>
              </a:rPr>
              <a:t>provide the prediction </a:t>
            </a:r>
            <a:r>
              <a:rPr lang="en-US" dirty="0">
                <a:solidFill>
                  <a:srgbClr val="333333"/>
                </a:solidFill>
                <a:latin typeface="Times New Roman" panose="02020603050405020304" pitchFamily="18" charset="0"/>
                <a:ea typeface="Tahoma"/>
                <a:cs typeface="Times New Roman" panose="02020603050405020304" pitchFamily="18" charset="0"/>
                <a:sym typeface="Tahoma"/>
              </a:rPr>
              <a:t>of </a:t>
            </a:r>
            <a:r>
              <a:rPr lang="en-US" dirty="0" smtClean="0">
                <a:solidFill>
                  <a:srgbClr val="333333"/>
                </a:solidFill>
                <a:latin typeface="Times New Roman" panose="02020603050405020304" pitchFamily="18" charset="0"/>
                <a:ea typeface="Tahoma"/>
                <a:cs typeface="Times New Roman" panose="02020603050405020304" pitchFamily="18" charset="0"/>
                <a:sym typeface="Tahoma"/>
              </a:rPr>
              <a:t>heart disease and diabetes using symptoms as a parameter given by the user.</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lgn="just">
              <a:buSzPts val="852"/>
              <a:buFont typeface="Wingdings" panose="05000000000000000000" pitchFamily="2" charset="2"/>
              <a:buChar char="Ø"/>
            </a:pPr>
            <a:endParaRPr lang="en-US" dirty="0" smtClean="0">
              <a:latin typeface="Times New Roman" panose="02020603050405020304" pitchFamily="18" charset="0"/>
              <a:cs typeface="Times New Roman" panose="02020603050405020304" pitchFamily="18" charset="0"/>
            </a:endParaRPr>
          </a:p>
          <a:p>
            <a:pPr marL="285750" indent="-285750" algn="just">
              <a:buSzPts val="852"/>
              <a:buFont typeface="Wingdings" panose="05000000000000000000" pitchFamily="2" charset="2"/>
              <a:buChar char="Ø"/>
            </a:pPr>
            <a:r>
              <a:rPr lang="en-US" dirty="0" smtClean="0">
                <a:solidFill>
                  <a:schemeClr val="bg2"/>
                </a:solidFill>
                <a:latin typeface="Times New Roman" panose="02020603050405020304" pitchFamily="18" charset="0"/>
                <a:cs typeface="Times New Roman" panose="02020603050405020304" pitchFamily="18" charset="0"/>
              </a:rPr>
              <a:t>Disease </a:t>
            </a:r>
            <a:r>
              <a:rPr lang="en-US" dirty="0">
                <a:solidFill>
                  <a:schemeClr val="bg2"/>
                </a:solidFill>
                <a:latin typeface="Times New Roman" panose="02020603050405020304" pitchFamily="18" charset="0"/>
                <a:cs typeface="Times New Roman" panose="02020603050405020304" pitchFamily="18" charset="0"/>
              </a:rPr>
              <a:t>Prediction has been already implemented using different techniques like Neural Network, decision tree and various algorithms</a:t>
            </a:r>
            <a:r>
              <a:rPr lang="en-US" dirty="0" smtClean="0">
                <a:solidFill>
                  <a:schemeClr val="bg2"/>
                </a:solidFill>
                <a:latin typeface="Times New Roman" panose="02020603050405020304" pitchFamily="18" charset="0"/>
                <a:cs typeface="Times New Roman" panose="02020603050405020304" pitchFamily="18" charset="0"/>
              </a:rPr>
              <a:t>.</a:t>
            </a:r>
          </a:p>
          <a:p>
            <a:pPr marL="285750" indent="-285750" algn="just">
              <a:buSzPts val="852"/>
              <a:buFont typeface="Wingdings" panose="05000000000000000000" pitchFamily="2" charset="2"/>
              <a:buChar char="Ø"/>
            </a:pPr>
            <a:endParaRPr lang="en-US" dirty="0" smtClean="0">
              <a:solidFill>
                <a:schemeClr val="bg2"/>
              </a:solidFill>
              <a:latin typeface="Times New Roman" panose="02020603050405020304" pitchFamily="18" charset="0"/>
              <a:cs typeface="Times New Roman" panose="02020603050405020304" pitchFamily="18" charset="0"/>
            </a:endParaRPr>
          </a:p>
          <a:p>
            <a:pPr marL="285750" indent="-285750" algn="just">
              <a:buSzPts val="852"/>
              <a:buFont typeface="Wingdings" panose="05000000000000000000" pitchFamily="2" charset="2"/>
              <a:buChar char="Ø"/>
            </a:pPr>
            <a:r>
              <a:rPr lang="en-US" dirty="0" smtClean="0">
                <a:solidFill>
                  <a:schemeClr val="bg2"/>
                </a:solidFill>
                <a:latin typeface="Times New Roman" panose="02020603050405020304" pitchFamily="18" charset="0"/>
                <a:cs typeface="Times New Roman" panose="02020603050405020304" pitchFamily="18" charset="0"/>
              </a:rPr>
              <a:t>So</a:t>
            </a:r>
            <a:r>
              <a:rPr lang="en-US" dirty="0">
                <a:solidFill>
                  <a:schemeClr val="bg2"/>
                </a:solidFill>
                <a:latin typeface="Times New Roman" panose="02020603050405020304" pitchFamily="18" charset="0"/>
                <a:cs typeface="Times New Roman" panose="02020603050405020304" pitchFamily="18" charset="0"/>
              </a:rPr>
              <a:t>, our disease predictor uses SVM and logistic regression algorithms for the prediction of different diseases.</a:t>
            </a:r>
            <a:endParaRPr lang="en-US" dirty="0">
              <a:solidFill>
                <a:schemeClr val="bg2"/>
              </a:solidFill>
              <a:latin typeface="Times New Roman" panose="02020603050405020304" pitchFamily="18" charset="0"/>
              <a:ea typeface="Tahoma"/>
              <a:cs typeface="Times New Roman" panose="02020603050405020304" pitchFamily="18" charset="0"/>
              <a:sym typeface="Tahoma"/>
            </a:endParaRPr>
          </a:p>
          <a:p>
            <a:pPr marL="0" lvl="0" indent="0" algn="l" rtl="0">
              <a:spcBef>
                <a:spcPts val="0"/>
              </a:spcBef>
              <a:spcAft>
                <a:spcPts val="0"/>
              </a:spcAft>
              <a:buSzPts val="852"/>
              <a:buNone/>
            </a:pPr>
            <a:endParaRPr sz="1340" b="1" dirty="0">
              <a:solidFill>
                <a:schemeClr val="dk2"/>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a:spLocks noGrp="1"/>
          </p:cNvSpPr>
          <p:nvPr>
            <p:ph type="ctrTitle"/>
          </p:nvPr>
        </p:nvSpPr>
        <p:spPr>
          <a:xfrm>
            <a:off x="1780925" y="423076"/>
            <a:ext cx="5361300" cy="699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dirty="0">
                <a:solidFill>
                  <a:srgbClr val="FF9900"/>
                </a:solidFill>
                <a:latin typeface="Times New Roman" panose="02020603050405020304" pitchFamily="18" charset="0"/>
                <a:cs typeface="Times New Roman" panose="02020603050405020304" pitchFamily="18" charset="0"/>
              </a:rPr>
              <a:t>Problem Statement</a:t>
            </a:r>
            <a:endParaRPr u="sng" dirty="0">
              <a:solidFill>
                <a:srgbClr val="FF9900"/>
              </a:solidFill>
              <a:latin typeface="Times New Roman" panose="02020603050405020304" pitchFamily="18" charset="0"/>
              <a:cs typeface="Times New Roman" panose="02020603050405020304" pitchFamily="18" charset="0"/>
            </a:endParaRPr>
          </a:p>
        </p:txBody>
      </p:sp>
      <p:sp>
        <p:nvSpPr>
          <p:cNvPr id="158" name="Google Shape;158;p18"/>
          <p:cNvSpPr txBox="1">
            <a:spLocks noGrp="1"/>
          </p:cNvSpPr>
          <p:nvPr>
            <p:ph type="subTitle" idx="1"/>
          </p:nvPr>
        </p:nvSpPr>
        <p:spPr>
          <a:xfrm>
            <a:off x="1176033" y="1442945"/>
            <a:ext cx="7095607" cy="2603537"/>
          </a:xfrm>
          <a:prstGeom prst="rect">
            <a:avLst/>
          </a:prstGeom>
        </p:spPr>
        <p:txBody>
          <a:bodyPr spcFirstLastPara="1" wrap="square" lIns="91425" tIns="91425" rIns="91425" bIns="91425" anchor="t" anchorCtr="0">
            <a:normAutofit/>
          </a:bodyPr>
          <a:lstStyle/>
          <a:p>
            <a:pPr marL="285750" lvl="0" indent="-285750" algn="just" rtl="0">
              <a:spcBef>
                <a:spcPts val="0"/>
              </a:spcBef>
              <a:spcAft>
                <a:spcPts val="0"/>
              </a:spcAft>
              <a:buFont typeface="Wingdings" panose="05000000000000000000" pitchFamily="2" charset="2"/>
              <a:buChar char="Ø"/>
            </a:pPr>
            <a:r>
              <a:rPr lang="en-GB" sz="1500" dirty="0">
                <a:solidFill>
                  <a:schemeClr val="tx2">
                    <a:lumMod val="10000"/>
                  </a:schemeClr>
                </a:solidFill>
                <a:latin typeface="Times New Roman"/>
                <a:ea typeface="Times New Roman"/>
                <a:cs typeface="Times New Roman"/>
                <a:sym typeface="Times New Roman"/>
              </a:rPr>
              <a:t>It is estimated that more than 70% of people in India are prone to heart disease and diabetes every year. </a:t>
            </a:r>
            <a:endParaRPr lang="en-GB" sz="1500" dirty="0" smtClean="0">
              <a:solidFill>
                <a:schemeClr val="tx2">
                  <a:lumMod val="10000"/>
                </a:schemeClr>
              </a:solidFill>
              <a:latin typeface="Times New Roman"/>
              <a:ea typeface="Times New Roman"/>
              <a:cs typeface="Times New Roman"/>
              <a:sym typeface="Times New Roman"/>
            </a:endParaRPr>
          </a:p>
          <a:p>
            <a:pPr marL="0" lvl="0" indent="0" algn="just" rtl="0">
              <a:spcBef>
                <a:spcPts val="0"/>
              </a:spcBef>
              <a:spcAft>
                <a:spcPts val="0"/>
              </a:spcAft>
            </a:pPr>
            <a:endParaRPr lang="en-GB" sz="1500" dirty="0" smtClean="0">
              <a:solidFill>
                <a:schemeClr val="tx2">
                  <a:lumMod val="10000"/>
                </a:schemeClr>
              </a:solidFill>
              <a:latin typeface="Times New Roman"/>
              <a:ea typeface="Times New Roman"/>
              <a:cs typeface="Times New Roman"/>
              <a:sym typeface="Times New Roman"/>
            </a:endParaRPr>
          </a:p>
          <a:p>
            <a:pPr marL="285750" lvl="0" indent="-285750" algn="just" rtl="0">
              <a:spcBef>
                <a:spcPts val="0"/>
              </a:spcBef>
              <a:spcAft>
                <a:spcPts val="0"/>
              </a:spcAft>
              <a:buFont typeface="Wingdings" panose="05000000000000000000" pitchFamily="2" charset="2"/>
              <a:buChar char="Ø"/>
            </a:pPr>
            <a:r>
              <a:rPr lang="en-GB" sz="1500" dirty="0" smtClean="0">
                <a:solidFill>
                  <a:schemeClr val="tx2">
                    <a:lumMod val="10000"/>
                  </a:schemeClr>
                </a:solidFill>
                <a:latin typeface="Times New Roman"/>
                <a:ea typeface="Times New Roman"/>
                <a:cs typeface="Times New Roman"/>
                <a:sym typeface="Times New Roman"/>
              </a:rPr>
              <a:t>This </a:t>
            </a:r>
            <a:r>
              <a:rPr lang="en-GB" sz="1500" dirty="0">
                <a:solidFill>
                  <a:schemeClr val="tx2">
                    <a:lumMod val="10000"/>
                  </a:schemeClr>
                </a:solidFill>
                <a:latin typeface="Times New Roman"/>
                <a:ea typeface="Times New Roman"/>
                <a:cs typeface="Times New Roman"/>
                <a:sym typeface="Times New Roman"/>
              </a:rPr>
              <a:t>may because many people don't realize that the general body diseases could be symptoms to something more harmful, 25% of the population succumbs to death because of ignoring the early general body symptoms</a:t>
            </a:r>
            <a:r>
              <a:rPr lang="en-GB" sz="1500" dirty="0" smtClean="0">
                <a:solidFill>
                  <a:schemeClr val="tx2">
                    <a:lumMod val="10000"/>
                  </a:schemeClr>
                </a:solidFill>
                <a:latin typeface="Times New Roman"/>
                <a:ea typeface="Times New Roman"/>
                <a:cs typeface="Times New Roman"/>
                <a:sym typeface="Times New Roman"/>
              </a:rPr>
              <a:t>.</a:t>
            </a:r>
          </a:p>
          <a:p>
            <a:pPr marL="0" lvl="0" indent="0" algn="just" rtl="0">
              <a:spcBef>
                <a:spcPts val="0"/>
              </a:spcBef>
              <a:spcAft>
                <a:spcPts val="0"/>
              </a:spcAft>
            </a:pPr>
            <a:endParaRPr lang="en-GB" sz="1500" dirty="0" smtClean="0">
              <a:solidFill>
                <a:schemeClr val="tx2">
                  <a:lumMod val="10000"/>
                </a:schemeClr>
              </a:solidFill>
              <a:latin typeface="Times New Roman"/>
              <a:ea typeface="Times New Roman"/>
              <a:cs typeface="Times New Roman"/>
              <a:sym typeface="Times New Roman"/>
            </a:endParaRPr>
          </a:p>
          <a:p>
            <a:pPr marL="285750" lvl="0" indent="-285750" algn="just" rtl="0">
              <a:spcBef>
                <a:spcPts val="0"/>
              </a:spcBef>
              <a:spcAft>
                <a:spcPts val="0"/>
              </a:spcAft>
              <a:buFont typeface="Wingdings" panose="05000000000000000000" pitchFamily="2" charset="2"/>
              <a:buChar char="Ø"/>
            </a:pPr>
            <a:r>
              <a:rPr lang="en-GB" sz="1500" dirty="0" smtClean="0">
                <a:solidFill>
                  <a:schemeClr val="tx2">
                    <a:lumMod val="10000"/>
                  </a:schemeClr>
                </a:solidFill>
                <a:latin typeface="Times New Roman"/>
                <a:ea typeface="Times New Roman"/>
                <a:cs typeface="Times New Roman"/>
                <a:sym typeface="Times New Roman"/>
              </a:rPr>
              <a:t> </a:t>
            </a:r>
            <a:r>
              <a:rPr lang="en-GB" sz="1500" dirty="0">
                <a:solidFill>
                  <a:schemeClr val="tx2">
                    <a:lumMod val="10000"/>
                  </a:schemeClr>
                </a:solidFill>
                <a:latin typeface="Times New Roman"/>
                <a:ea typeface="Times New Roman"/>
                <a:cs typeface="Times New Roman"/>
                <a:sym typeface="Times New Roman"/>
              </a:rPr>
              <a:t>Hence identifying or predicting the disease at the earliest is very pivotal to avoid any unwanted casualties.</a:t>
            </a:r>
            <a:endParaRPr sz="1500" dirty="0">
              <a:solidFill>
                <a:schemeClr val="tx2">
                  <a:lumMod val="10000"/>
                </a:schemeClr>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551</TotalTime>
  <Words>1335</Words>
  <Application>Microsoft Office PowerPoint</Application>
  <PresentationFormat>On-screen Show (16:9)</PresentationFormat>
  <Paragraphs>145</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Wingdings</vt:lpstr>
      <vt:lpstr>Arial</vt:lpstr>
      <vt:lpstr>Times New Roman</vt:lpstr>
      <vt:lpstr>Nunito</vt:lpstr>
      <vt:lpstr>Tahoma</vt:lpstr>
      <vt:lpstr>Shift</vt:lpstr>
      <vt:lpstr>General Disease Prediction System Cochin University of Science and Technology By Guide: Dr. Rafidha Rehiman KA, Asst. Prof. DCA   Raj Kishore Yadav Sitanshu Shekhar Kumar Shubham Saurabh Kumar</vt:lpstr>
      <vt:lpstr>Abstract</vt:lpstr>
      <vt:lpstr>Abstract</vt:lpstr>
      <vt:lpstr>Content</vt:lpstr>
      <vt:lpstr>Introduction</vt:lpstr>
      <vt:lpstr>Introduction</vt:lpstr>
      <vt:lpstr>PowerPoint Presentation</vt:lpstr>
      <vt:lpstr>Goal</vt:lpstr>
      <vt:lpstr>Problem Statement</vt:lpstr>
      <vt:lpstr>Proposed Solution</vt:lpstr>
      <vt:lpstr>Dataset</vt:lpstr>
      <vt:lpstr>PowerPoint Presentation</vt:lpstr>
      <vt:lpstr>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vt:lpstr>
      <vt:lpstr>Algorithm</vt:lpstr>
      <vt:lpstr>Front-end</vt:lpstr>
      <vt:lpstr>Front-end (Heart Disease)</vt:lpstr>
      <vt:lpstr>Front-end (Diabetes)</vt:lpstr>
      <vt:lpstr>Deployment on heroku</vt:lpstr>
      <vt:lpstr>Conclusion</vt:lpstr>
      <vt:lpstr>Future-Scope</vt:lpstr>
      <vt:lpstr>References</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Disease Prediction System Cochin University of Science and Technology By Guide: Dr. Rafidha Rehiman KA  Raj Kishore Yadav Sitanshu Shekhar Kumar Shubham Saurabh Kumar</dc:title>
  <cp:lastModifiedBy>Saurabh Kumar</cp:lastModifiedBy>
  <cp:revision>49</cp:revision>
  <dcterms:modified xsi:type="dcterms:W3CDTF">2022-06-01T04:00:42Z</dcterms:modified>
</cp:coreProperties>
</file>